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xml" ContentType="application/vnd.openxmlformats-officedocument.presentationml.notesSlide+xml"/>
  <Override PartName="/ppt/tags/tag75.xml" ContentType="application/vnd.openxmlformats-officedocument.presentationml.tags+xml"/>
  <Override PartName="/ppt/notesSlides/notesSlide4.xml" ContentType="application/vnd.openxmlformats-officedocument.presentationml.notesSlide+xml"/>
  <Override PartName="/ppt/tags/tag76.xml" ContentType="application/vnd.openxmlformats-officedocument.presentationml.tags+xml"/>
  <Override PartName="/ppt/notesSlides/notesSlide5.xml" ContentType="application/vnd.openxmlformats-officedocument.presentationml.notesSlide+xml"/>
  <Override PartName="/ppt/tags/tag77.xml" ContentType="application/vnd.openxmlformats-officedocument.presentationml.tags+xml"/>
  <Override PartName="/ppt/notesSlides/notesSlide6.xml" ContentType="application/vnd.openxmlformats-officedocument.presentationml.notesSlide+xml"/>
  <Override PartName="/ppt/tags/tag78.xml" ContentType="application/vnd.openxmlformats-officedocument.presentationml.tags+xml"/>
  <Override PartName="/ppt/notesSlides/notesSlide7.xml" ContentType="application/vnd.openxmlformats-officedocument.presentationml.notesSlide+xml"/>
  <Override PartName="/ppt/tags/tag79.xml" ContentType="application/vnd.openxmlformats-officedocument.presentationml.tags+xml"/>
  <Override PartName="/ppt/notesSlides/notesSlide8.xml" ContentType="application/vnd.openxmlformats-officedocument.presentationml.notesSlide+xml"/>
  <Override PartName="/ppt/tags/tag80.xml" ContentType="application/vnd.openxmlformats-officedocument.presentationml.tags+xml"/>
  <Override PartName="/ppt/notesSlides/notesSlide9.xml" ContentType="application/vnd.openxmlformats-officedocument.presentationml.notesSlide+xml"/>
  <Override PartName="/ppt/tags/tag81.xml" ContentType="application/vnd.openxmlformats-officedocument.presentationml.tags+xml"/>
  <Override PartName="/ppt/notesSlides/notesSlide10.xml" ContentType="application/vnd.openxmlformats-officedocument.presentationml.notesSlide+xml"/>
  <Override PartName="/ppt/tags/tag82.xml" ContentType="application/vnd.openxmlformats-officedocument.presentationml.tags+xml"/>
  <Override PartName="/ppt/notesSlides/notesSlide11.xml" ContentType="application/vnd.openxmlformats-officedocument.presentationml.notesSlide+xml"/>
  <Override PartName="/ppt/tags/tag83.xml" ContentType="application/vnd.openxmlformats-officedocument.presentationml.tags+xml"/>
  <Override PartName="/ppt/notesSlides/notesSlide12.xml" ContentType="application/vnd.openxmlformats-officedocument.presentationml.notesSlide+xml"/>
  <Override PartName="/ppt/tags/tag84.xml" ContentType="application/vnd.openxmlformats-officedocument.presentationml.tags+xml"/>
  <Override PartName="/ppt/notesSlides/notesSlide13.xml" ContentType="application/vnd.openxmlformats-officedocument.presentationml.notesSlide+xml"/>
  <Override PartName="/ppt/tags/tag85.xml" ContentType="application/vnd.openxmlformats-officedocument.presentationml.tags+xml"/>
  <Override PartName="/ppt/notesSlides/notesSlide14.xml" ContentType="application/vnd.openxmlformats-officedocument.presentationml.notesSlide+xml"/>
  <Override PartName="/ppt/tags/tag86.xml" ContentType="application/vnd.openxmlformats-officedocument.presentationml.tags+xml"/>
  <Override PartName="/ppt/notesSlides/notesSlide15.xml" ContentType="application/vnd.openxmlformats-officedocument.presentationml.notesSlide+xml"/>
  <Override PartName="/ppt/tags/tag87.xml" ContentType="application/vnd.openxmlformats-officedocument.presentationml.tags+xml"/>
  <Override PartName="/ppt/notesSlides/notesSlide16.xml" ContentType="application/vnd.openxmlformats-officedocument.presentationml.notesSlide+xml"/>
  <Override PartName="/ppt/tags/tag88.xml" ContentType="application/vnd.openxmlformats-officedocument.presentationml.tags+xml"/>
  <Override PartName="/ppt/notesSlides/notesSlide17.xml" ContentType="application/vnd.openxmlformats-officedocument.presentationml.notesSlide+xml"/>
  <Override PartName="/ppt/tags/tag8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62" r:id="rId3"/>
    <p:sldId id="263" r:id="rId4"/>
    <p:sldId id="340" r:id="rId5"/>
    <p:sldId id="4765" r:id="rId6"/>
    <p:sldId id="4829" r:id="rId7"/>
    <p:sldId id="4847" r:id="rId8"/>
    <p:sldId id="4825" r:id="rId9"/>
    <p:sldId id="4826" r:id="rId10"/>
    <p:sldId id="4827" r:id="rId11"/>
    <p:sldId id="4828" r:id="rId12"/>
    <p:sldId id="561" r:id="rId13"/>
    <p:sldId id="4830" r:id="rId14"/>
    <p:sldId id="4831" r:id="rId15"/>
    <p:sldId id="4832" r:id="rId16"/>
    <p:sldId id="4833" r:id="rId17"/>
    <p:sldId id="4834" r:id="rId18"/>
    <p:sldId id="4835" r:id="rId19"/>
    <p:sldId id="4836" r:id="rId20"/>
    <p:sldId id="4837" r:id="rId21"/>
    <p:sldId id="4839" r:id="rId22"/>
    <p:sldId id="4840" r:id="rId23"/>
    <p:sldId id="4841" r:id="rId24"/>
    <p:sldId id="4842" r:id="rId25"/>
    <p:sldId id="4843" r:id="rId26"/>
    <p:sldId id="4844" r:id="rId27"/>
    <p:sldId id="4838" r:id="rId28"/>
    <p:sldId id="4873" r:id="rId29"/>
    <p:sldId id="4845" r:id="rId30"/>
    <p:sldId id="4846" r:id="rId31"/>
    <p:sldId id="4849" r:id="rId32"/>
    <p:sldId id="4848" r:id="rId33"/>
    <p:sldId id="4850" r:id="rId34"/>
    <p:sldId id="4851" r:id="rId35"/>
    <p:sldId id="4852" r:id="rId36"/>
    <p:sldId id="4853" r:id="rId37"/>
    <p:sldId id="4854" r:id="rId38"/>
    <p:sldId id="4855" r:id="rId39"/>
    <p:sldId id="4856" r:id="rId40"/>
    <p:sldId id="4857" r:id="rId41"/>
    <p:sldId id="4858" r:id="rId42"/>
    <p:sldId id="4859" r:id="rId43"/>
    <p:sldId id="4860" r:id="rId44"/>
    <p:sldId id="4861" r:id="rId45"/>
    <p:sldId id="4862" r:id="rId46"/>
    <p:sldId id="4863" r:id="rId47"/>
    <p:sldId id="4864" r:id="rId48"/>
    <p:sldId id="4865" r:id="rId49"/>
    <p:sldId id="4866" r:id="rId50"/>
    <p:sldId id="4867" r:id="rId51"/>
    <p:sldId id="4868" r:id="rId52"/>
    <p:sldId id="4869" r:id="rId53"/>
    <p:sldId id="4871" r:id="rId54"/>
    <p:sldId id="261" r:id="rId55"/>
    <p:sldId id="4872" r:id="rId56"/>
    <p:sldId id="264" r:id="rId57"/>
    <p:sldId id="265" r:id="rId58"/>
    <p:sldId id="266" r:id="rId59"/>
    <p:sldId id="267" r:id="rId60"/>
    <p:sldId id="268" r:id="rId61"/>
    <p:sldId id="269" r:id="rId62"/>
    <p:sldId id="270" r:id="rId63"/>
    <p:sldId id="271" r:id="rId64"/>
    <p:sldId id="272" r:id="rId65"/>
    <p:sldId id="273" r:id="rId66"/>
    <p:sldId id="277" r:id="rId67"/>
    <p:sldId id="274" r:id="rId68"/>
    <p:sldId id="276" r:id="rId69"/>
    <p:sldId id="275" r:id="rId70"/>
    <p:sldId id="4870" r:id="rId71"/>
    <p:sldId id="4874" r:id="rId72"/>
    <p:sldId id="4703" r:id="rId73"/>
    <p:sldId id="4705" r:id="rId74"/>
    <p:sldId id="4756" r:id="rId75"/>
    <p:sldId id="4747" r:id="rId76"/>
    <p:sldId id="4754" r:id="rId77"/>
    <p:sldId id="4748" r:id="rId78"/>
    <p:sldId id="4755" r:id="rId79"/>
    <p:sldId id="4875" r:id="rId80"/>
    <p:sldId id="4876" r:id="rId81"/>
    <p:sldId id="4877" r:id="rId82"/>
    <p:sldId id="4878" r:id="rId83"/>
    <p:sldId id="4883" r:id="rId84"/>
    <p:sldId id="4886" r:id="rId85"/>
    <p:sldId id="4879" r:id="rId86"/>
    <p:sldId id="4880" r:id="rId87"/>
    <p:sldId id="4881" r:id="rId88"/>
    <p:sldId id="4882" r:id="rId89"/>
    <p:sldId id="4884" r:id="rId90"/>
    <p:sldId id="4885" r:id="rId91"/>
    <p:sldId id="4887" r:id="rId92"/>
    <p:sldId id="4888" r:id="rId93"/>
    <p:sldId id="4824" r:id="rId94"/>
    <p:sldId id="260" r:id="rId95"/>
  </p:sldIdLst>
  <p:sldSz cx="12192000" cy="6858000"/>
  <p:notesSz cx="6858000" cy="9144000"/>
  <p:custDataLst>
    <p:tags r:id="rId97"/>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0" d="100"/>
          <a:sy n="90" d="100"/>
        </p:scale>
        <p:origin x="4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139456-82F0-41B4-AC1C-41656BC7132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D41C537-2761-499A-BA16-6EAF834A87BE}">
      <dgm:prSet/>
      <dgm:spPr/>
      <dgm:t>
        <a:bodyPr/>
        <a:lstStyle/>
        <a:p>
          <a:r>
            <a:rPr lang="es-ES" b="1" dirty="0"/>
            <a:t> 4.- Control de Vibraciones en Voladura   </a:t>
          </a:r>
          <a:r>
            <a:rPr lang="es-PE" b="1" dirty="0"/>
            <a:t> </a:t>
          </a:r>
          <a:endParaRPr lang="en-US" dirty="0"/>
        </a:p>
      </dgm:t>
    </dgm:pt>
    <dgm:pt modelId="{FBA035AE-E944-4CEB-9F78-57AD8D078D97}" type="parTrans" cxnId="{1C242906-0D23-42F6-B15A-77FDBF59ED3C}">
      <dgm:prSet/>
      <dgm:spPr/>
      <dgm:t>
        <a:bodyPr/>
        <a:lstStyle/>
        <a:p>
          <a:endParaRPr lang="en-US"/>
        </a:p>
      </dgm:t>
    </dgm:pt>
    <dgm:pt modelId="{2EBDB1BE-5437-48EC-8F57-6D7A78BCCD01}" type="sibTrans" cxnId="{1C242906-0D23-42F6-B15A-77FDBF59ED3C}">
      <dgm:prSet/>
      <dgm:spPr/>
      <dgm:t>
        <a:bodyPr/>
        <a:lstStyle/>
        <a:p>
          <a:endParaRPr lang="en-US"/>
        </a:p>
      </dgm:t>
    </dgm:pt>
    <dgm:pt modelId="{1C13B6D1-D6E6-4D7E-AEA8-79B8F1B3DACD}">
      <dgm:prSet/>
      <dgm:spPr/>
      <dgm:t>
        <a:bodyPr/>
        <a:lstStyle/>
        <a:p>
          <a:r>
            <a:rPr lang="es-PE"/>
            <a:t>Introducción</a:t>
          </a:r>
          <a:endParaRPr lang="en-US"/>
        </a:p>
      </dgm:t>
    </dgm:pt>
    <dgm:pt modelId="{D5AE928B-2CB2-44C2-99C8-EC15927B2CCB}" type="parTrans" cxnId="{C3447E3D-3AD9-46C5-9BDE-2B5FA3EB29C6}">
      <dgm:prSet/>
      <dgm:spPr/>
      <dgm:t>
        <a:bodyPr/>
        <a:lstStyle/>
        <a:p>
          <a:endParaRPr lang="en-US"/>
        </a:p>
      </dgm:t>
    </dgm:pt>
    <dgm:pt modelId="{788A3F4D-4BE6-411F-9D28-7AAB7DB065CD}" type="sibTrans" cxnId="{C3447E3D-3AD9-46C5-9BDE-2B5FA3EB29C6}">
      <dgm:prSet/>
      <dgm:spPr/>
      <dgm:t>
        <a:bodyPr/>
        <a:lstStyle/>
        <a:p>
          <a:endParaRPr lang="en-US"/>
        </a:p>
      </dgm:t>
    </dgm:pt>
    <dgm:pt modelId="{A902BA76-DFF9-4940-970B-48543B398407}">
      <dgm:prSet/>
      <dgm:spPr/>
      <dgm:t>
        <a:bodyPr/>
        <a:lstStyle/>
        <a:p>
          <a:pPr>
            <a:buSzPts val="1000"/>
            <a:buFont typeface="Symbol" panose="05050102010706020507" pitchFamily="18" charset="2"/>
            <a:buChar char=""/>
          </a:pPr>
          <a:r>
            <a:rPr lang="es-CL" dirty="0"/>
            <a:t>Análisis de Vibraciones en Entornos Cercanos </a:t>
          </a:r>
        </a:p>
      </dgm:t>
    </dgm:pt>
    <dgm:pt modelId="{41B72B6E-E52F-4E94-A733-4FBFD039E3FE}" type="parTrans" cxnId="{A9C990F7-8224-4604-A658-7577F940E023}">
      <dgm:prSet/>
      <dgm:spPr/>
      <dgm:t>
        <a:bodyPr/>
        <a:lstStyle/>
        <a:p>
          <a:endParaRPr lang="es-CL"/>
        </a:p>
      </dgm:t>
    </dgm:pt>
    <dgm:pt modelId="{74EED2A3-F1DF-4E8D-B8F2-21D63004A90B}" type="sibTrans" cxnId="{A9C990F7-8224-4604-A658-7577F940E023}">
      <dgm:prSet/>
      <dgm:spPr/>
      <dgm:t>
        <a:bodyPr/>
        <a:lstStyle/>
        <a:p>
          <a:endParaRPr lang="es-CL"/>
        </a:p>
      </dgm:t>
    </dgm:pt>
    <dgm:pt modelId="{748FA6C9-58E0-422E-B80F-2056162942CC}">
      <dgm:prSet/>
      <dgm:spPr/>
      <dgm:t>
        <a:bodyPr/>
        <a:lstStyle/>
        <a:p>
          <a:pPr>
            <a:buSzPts val="1000"/>
            <a:buFont typeface="Symbol" panose="05050102010706020507" pitchFamily="18" charset="2"/>
            <a:buChar char=""/>
          </a:pPr>
          <a:r>
            <a:rPr lang="es-CL" dirty="0"/>
            <a:t>Control de Vibraciones en Entornos Distantes </a:t>
          </a:r>
        </a:p>
      </dgm:t>
    </dgm:pt>
    <dgm:pt modelId="{1650F0A6-7ABA-4F53-8784-CDA859F63F44}" type="parTrans" cxnId="{60B906F1-1C7F-414C-9B35-99FF37455BAF}">
      <dgm:prSet/>
      <dgm:spPr/>
      <dgm:t>
        <a:bodyPr/>
        <a:lstStyle/>
        <a:p>
          <a:endParaRPr lang="es-CL"/>
        </a:p>
      </dgm:t>
    </dgm:pt>
    <dgm:pt modelId="{DC250140-3EE3-4440-8442-F15FA44E3B34}" type="sibTrans" cxnId="{60B906F1-1C7F-414C-9B35-99FF37455BAF}">
      <dgm:prSet/>
      <dgm:spPr/>
      <dgm:t>
        <a:bodyPr/>
        <a:lstStyle/>
        <a:p>
          <a:endParaRPr lang="es-CL"/>
        </a:p>
      </dgm:t>
    </dgm:pt>
    <dgm:pt modelId="{AA57D90D-2AC9-415A-8E25-6A9E8E8DFF22}" type="pres">
      <dgm:prSet presAssocID="{BF139456-82F0-41B4-AC1C-41656BC7132F}" presName="linear" presStyleCnt="0">
        <dgm:presLayoutVars>
          <dgm:animLvl val="lvl"/>
          <dgm:resizeHandles val="exact"/>
        </dgm:presLayoutVars>
      </dgm:prSet>
      <dgm:spPr/>
    </dgm:pt>
    <dgm:pt modelId="{1E8B6ACB-A7F2-44EC-8D2E-C4E78EF6CC89}" type="pres">
      <dgm:prSet presAssocID="{DD41C537-2761-499A-BA16-6EAF834A87BE}" presName="parentText" presStyleLbl="node1" presStyleIdx="0" presStyleCnt="4">
        <dgm:presLayoutVars>
          <dgm:chMax val="0"/>
          <dgm:bulletEnabled val="1"/>
        </dgm:presLayoutVars>
      </dgm:prSet>
      <dgm:spPr/>
    </dgm:pt>
    <dgm:pt modelId="{98EA5083-5CA9-4F1A-90BF-CDA197532519}" type="pres">
      <dgm:prSet presAssocID="{2EBDB1BE-5437-48EC-8F57-6D7A78BCCD01}" presName="spacer" presStyleCnt="0"/>
      <dgm:spPr/>
    </dgm:pt>
    <dgm:pt modelId="{E806D05E-6F7D-4BF0-B6D4-2CA5BA162C2A}" type="pres">
      <dgm:prSet presAssocID="{1C13B6D1-D6E6-4D7E-AEA8-79B8F1B3DACD}" presName="parentText" presStyleLbl="node1" presStyleIdx="1" presStyleCnt="4">
        <dgm:presLayoutVars>
          <dgm:chMax val="0"/>
          <dgm:bulletEnabled val="1"/>
        </dgm:presLayoutVars>
      </dgm:prSet>
      <dgm:spPr/>
    </dgm:pt>
    <dgm:pt modelId="{750F5E46-42C2-4C53-842F-87D68FDC0B90}" type="pres">
      <dgm:prSet presAssocID="{788A3F4D-4BE6-411F-9D28-7AAB7DB065CD}" presName="spacer" presStyleCnt="0"/>
      <dgm:spPr/>
    </dgm:pt>
    <dgm:pt modelId="{F937C8EE-EE3B-4ADB-A994-01427EF64E0C}" type="pres">
      <dgm:prSet presAssocID="{A902BA76-DFF9-4940-970B-48543B398407}" presName="parentText" presStyleLbl="node1" presStyleIdx="2" presStyleCnt="4">
        <dgm:presLayoutVars>
          <dgm:chMax val="0"/>
          <dgm:bulletEnabled val="1"/>
        </dgm:presLayoutVars>
      </dgm:prSet>
      <dgm:spPr/>
    </dgm:pt>
    <dgm:pt modelId="{BD79E753-D046-4AC3-AC89-E78856575BFC}" type="pres">
      <dgm:prSet presAssocID="{74EED2A3-F1DF-4E8D-B8F2-21D63004A90B}" presName="spacer" presStyleCnt="0"/>
      <dgm:spPr/>
    </dgm:pt>
    <dgm:pt modelId="{5A7943BD-7923-4822-911F-C5F2FFBD8229}" type="pres">
      <dgm:prSet presAssocID="{748FA6C9-58E0-422E-B80F-2056162942CC}" presName="parentText" presStyleLbl="node1" presStyleIdx="3" presStyleCnt="4">
        <dgm:presLayoutVars>
          <dgm:chMax val="0"/>
          <dgm:bulletEnabled val="1"/>
        </dgm:presLayoutVars>
      </dgm:prSet>
      <dgm:spPr/>
    </dgm:pt>
  </dgm:ptLst>
  <dgm:cxnLst>
    <dgm:cxn modelId="{1C242906-0D23-42F6-B15A-77FDBF59ED3C}" srcId="{BF139456-82F0-41B4-AC1C-41656BC7132F}" destId="{DD41C537-2761-499A-BA16-6EAF834A87BE}" srcOrd="0" destOrd="0" parTransId="{FBA035AE-E944-4CEB-9F78-57AD8D078D97}" sibTransId="{2EBDB1BE-5437-48EC-8F57-6D7A78BCCD01}"/>
    <dgm:cxn modelId="{34B32A14-5B46-441F-8EA9-033E0294D8EA}" type="presOf" srcId="{DD41C537-2761-499A-BA16-6EAF834A87BE}" destId="{1E8B6ACB-A7F2-44EC-8D2E-C4E78EF6CC89}" srcOrd="0" destOrd="0" presId="urn:microsoft.com/office/officeart/2005/8/layout/vList2"/>
    <dgm:cxn modelId="{C3447E3D-3AD9-46C5-9BDE-2B5FA3EB29C6}" srcId="{BF139456-82F0-41B4-AC1C-41656BC7132F}" destId="{1C13B6D1-D6E6-4D7E-AEA8-79B8F1B3DACD}" srcOrd="1" destOrd="0" parTransId="{D5AE928B-2CB2-44C2-99C8-EC15927B2CCB}" sibTransId="{788A3F4D-4BE6-411F-9D28-7AAB7DB065CD}"/>
    <dgm:cxn modelId="{CBAF0968-C6C8-4791-9167-A25C4386D6BD}" type="presOf" srcId="{748FA6C9-58E0-422E-B80F-2056162942CC}" destId="{5A7943BD-7923-4822-911F-C5F2FFBD8229}" srcOrd="0" destOrd="0" presId="urn:microsoft.com/office/officeart/2005/8/layout/vList2"/>
    <dgm:cxn modelId="{B112BE7B-E51C-42D7-A024-A7D1B6BF86CC}" type="presOf" srcId="{BF139456-82F0-41B4-AC1C-41656BC7132F}" destId="{AA57D90D-2AC9-415A-8E25-6A9E8E8DFF22}" srcOrd="0" destOrd="0" presId="urn:microsoft.com/office/officeart/2005/8/layout/vList2"/>
    <dgm:cxn modelId="{AD7A20A2-FF1C-4798-935D-2A3DF701FB9A}" type="presOf" srcId="{1C13B6D1-D6E6-4D7E-AEA8-79B8F1B3DACD}" destId="{E806D05E-6F7D-4BF0-B6D4-2CA5BA162C2A}" srcOrd="0" destOrd="0" presId="urn:microsoft.com/office/officeart/2005/8/layout/vList2"/>
    <dgm:cxn modelId="{1508EEE2-DEBC-41CD-A910-80FE9CB3B34F}" type="presOf" srcId="{A902BA76-DFF9-4940-970B-48543B398407}" destId="{F937C8EE-EE3B-4ADB-A994-01427EF64E0C}" srcOrd="0" destOrd="0" presId="urn:microsoft.com/office/officeart/2005/8/layout/vList2"/>
    <dgm:cxn modelId="{60B906F1-1C7F-414C-9B35-99FF37455BAF}" srcId="{BF139456-82F0-41B4-AC1C-41656BC7132F}" destId="{748FA6C9-58E0-422E-B80F-2056162942CC}" srcOrd="3" destOrd="0" parTransId="{1650F0A6-7ABA-4F53-8784-CDA859F63F44}" sibTransId="{DC250140-3EE3-4440-8442-F15FA44E3B34}"/>
    <dgm:cxn modelId="{A9C990F7-8224-4604-A658-7577F940E023}" srcId="{BF139456-82F0-41B4-AC1C-41656BC7132F}" destId="{A902BA76-DFF9-4940-970B-48543B398407}" srcOrd="2" destOrd="0" parTransId="{41B72B6E-E52F-4E94-A733-4FBFD039E3FE}" sibTransId="{74EED2A3-F1DF-4E8D-B8F2-21D63004A90B}"/>
    <dgm:cxn modelId="{67F0B838-FECF-464E-AE3A-B20D13E52661}" type="presParOf" srcId="{AA57D90D-2AC9-415A-8E25-6A9E8E8DFF22}" destId="{1E8B6ACB-A7F2-44EC-8D2E-C4E78EF6CC89}" srcOrd="0" destOrd="0" presId="urn:microsoft.com/office/officeart/2005/8/layout/vList2"/>
    <dgm:cxn modelId="{7E70BDBC-0C34-477B-8DB4-0CF0623E0290}" type="presParOf" srcId="{AA57D90D-2AC9-415A-8E25-6A9E8E8DFF22}" destId="{98EA5083-5CA9-4F1A-90BF-CDA197532519}" srcOrd="1" destOrd="0" presId="urn:microsoft.com/office/officeart/2005/8/layout/vList2"/>
    <dgm:cxn modelId="{770408D9-2BD0-42EA-9389-1D138152C0B1}" type="presParOf" srcId="{AA57D90D-2AC9-415A-8E25-6A9E8E8DFF22}" destId="{E806D05E-6F7D-4BF0-B6D4-2CA5BA162C2A}" srcOrd="2" destOrd="0" presId="urn:microsoft.com/office/officeart/2005/8/layout/vList2"/>
    <dgm:cxn modelId="{C1805003-9DC2-4EB8-9692-76E857284E9F}" type="presParOf" srcId="{AA57D90D-2AC9-415A-8E25-6A9E8E8DFF22}" destId="{750F5E46-42C2-4C53-842F-87D68FDC0B90}" srcOrd="3" destOrd="0" presId="urn:microsoft.com/office/officeart/2005/8/layout/vList2"/>
    <dgm:cxn modelId="{F462D455-EE3F-4D3A-B5DE-EB708B63B254}" type="presParOf" srcId="{AA57D90D-2AC9-415A-8E25-6A9E8E8DFF22}" destId="{F937C8EE-EE3B-4ADB-A994-01427EF64E0C}" srcOrd="4" destOrd="0" presId="urn:microsoft.com/office/officeart/2005/8/layout/vList2"/>
    <dgm:cxn modelId="{D7625CAB-8D55-46F3-A4A8-3937E6AB091B}" type="presParOf" srcId="{AA57D90D-2AC9-415A-8E25-6A9E8E8DFF22}" destId="{BD79E753-D046-4AC3-AC89-E78856575BFC}" srcOrd="5" destOrd="0" presId="urn:microsoft.com/office/officeart/2005/8/layout/vList2"/>
    <dgm:cxn modelId="{8ECCE2A3-4378-4501-9C98-4443D15B8494}" type="presParOf" srcId="{AA57D90D-2AC9-415A-8E25-6A9E8E8DFF22}" destId="{5A7943BD-7923-4822-911F-C5F2FFBD822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B6ACB-A7F2-44EC-8D2E-C4E78EF6CC89}">
      <dsp:nvSpPr>
        <dsp:cNvPr id="0" name=""/>
        <dsp:cNvSpPr/>
      </dsp:nvSpPr>
      <dsp:spPr>
        <a:xfrm>
          <a:off x="0" y="437255"/>
          <a:ext cx="6470696"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b="1" kern="1200" dirty="0"/>
            <a:t> 4.- Control de Vibraciones en Voladura   </a:t>
          </a:r>
          <a:r>
            <a:rPr lang="es-PE" sz="2600" b="1" kern="1200" dirty="0"/>
            <a:t> </a:t>
          </a:r>
          <a:endParaRPr lang="en-US" sz="2600" kern="1200" dirty="0"/>
        </a:p>
      </dsp:txBody>
      <dsp:txXfrm>
        <a:off x="30442" y="467697"/>
        <a:ext cx="6409812" cy="562726"/>
      </dsp:txXfrm>
    </dsp:sp>
    <dsp:sp modelId="{E806D05E-6F7D-4BF0-B6D4-2CA5BA162C2A}">
      <dsp:nvSpPr>
        <dsp:cNvPr id="0" name=""/>
        <dsp:cNvSpPr/>
      </dsp:nvSpPr>
      <dsp:spPr>
        <a:xfrm>
          <a:off x="0" y="1135745"/>
          <a:ext cx="6470696"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PE" sz="2600" kern="1200"/>
            <a:t>Introducción</a:t>
          </a:r>
          <a:endParaRPr lang="en-US" sz="2600" kern="1200"/>
        </a:p>
      </dsp:txBody>
      <dsp:txXfrm>
        <a:off x="30442" y="1166187"/>
        <a:ext cx="6409812" cy="562726"/>
      </dsp:txXfrm>
    </dsp:sp>
    <dsp:sp modelId="{F937C8EE-EE3B-4ADB-A994-01427EF64E0C}">
      <dsp:nvSpPr>
        <dsp:cNvPr id="0" name=""/>
        <dsp:cNvSpPr/>
      </dsp:nvSpPr>
      <dsp:spPr>
        <a:xfrm>
          <a:off x="0" y="1834235"/>
          <a:ext cx="6470696"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SzPts val="1000"/>
            <a:buFont typeface="Symbol" panose="05050102010706020507" pitchFamily="18" charset="2"/>
            <a:buNone/>
          </a:pPr>
          <a:r>
            <a:rPr lang="es-CL" sz="2600" kern="1200" dirty="0"/>
            <a:t>Análisis de Vibraciones en Entornos Cercanos </a:t>
          </a:r>
        </a:p>
      </dsp:txBody>
      <dsp:txXfrm>
        <a:off x="30442" y="1864677"/>
        <a:ext cx="6409812" cy="562726"/>
      </dsp:txXfrm>
    </dsp:sp>
    <dsp:sp modelId="{5A7943BD-7923-4822-911F-C5F2FFBD8229}">
      <dsp:nvSpPr>
        <dsp:cNvPr id="0" name=""/>
        <dsp:cNvSpPr/>
      </dsp:nvSpPr>
      <dsp:spPr>
        <a:xfrm>
          <a:off x="0" y="2532725"/>
          <a:ext cx="6470696"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SzPts val="1000"/>
            <a:buFont typeface="Symbol" panose="05050102010706020507" pitchFamily="18" charset="2"/>
            <a:buNone/>
          </a:pPr>
          <a:r>
            <a:rPr lang="es-CL" sz="2600" kern="1200" dirty="0"/>
            <a:t>Control de Vibraciones en Entornos Distantes </a:t>
          </a:r>
        </a:p>
      </dsp:txBody>
      <dsp:txXfrm>
        <a:off x="30442" y="2563167"/>
        <a:ext cx="6409812"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22/06/2024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8547C0D-60E4-4F23-8E4F-8E0B63A14DC7}" type="slidenum">
              <a:rPr lang="en-US" smtClean="0"/>
              <a:t>72</a:t>
            </a:fld>
            <a:endParaRPr lang="en-US"/>
          </a:p>
        </p:txBody>
      </p:sp>
    </p:spTree>
    <p:extLst>
      <p:ext uri="{BB962C8B-B14F-4D97-AF65-F5344CB8AC3E}">
        <p14:creationId xmlns:p14="http://schemas.microsoft.com/office/powerpoint/2010/main" val="2820256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85</a:t>
            </a:fld>
            <a:endParaRPr lang="es-PE" dirty="0"/>
          </a:p>
        </p:txBody>
      </p:sp>
    </p:spTree>
    <p:extLst>
      <p:ext uri="{BB962C8B-B14F-4D97-AF65-F5344CB8AC3E}">
        <p14:creationId xmlns:p14="http://schemas.microsoft.com/office/powerpoint/2010/main" val="2755938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86</a:t>
            </a:fld>
            <a:endParaRPr lang="es-PE" dirty="0"/>
          </a:p>
        </p:txBody>
      </p:sp>
    </p:spTree>
    <p:extLst>
      <p:ext uri="{BB962C8B-B14F-4D97-AF65-F5344CB8AC3E}">
        <p14:creationId xmlns:p14="http://schemas.microsoft.com/office/powerpoint/2010/main" val="2166892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87</a:t>
            </a:fld>
            <a:endParaRPr lang="es-PE" dirty="0"/>
          </a:p>
        </p:txBody>
      </p:sp>
    </p:spTree>
    <p:extLst>
      <p:ext uri="{BB962C8B-B14F-4D97-AF65-F5344CB8AC3E}">
        <p14:creationId xmlns:p14="http://schemas.microsoft.com/office/powerpoint/2010/main" val="3132322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88</a:t>
            </a:fld>
            <a:endParaRPr lang="es-PE" dirty="0"/>
          </a:p>
        </p:txBody>
      </p:sp>
    </p:spTree>
    <p:extLst>
      <p:ext uri="{BB962C8B-B14F-4D97-AF65-F5344CB8AC3E}">
        <p14:creationId xmlns:p14="http://schemas.microsoft.com/office/powerpoint/2010/main" val="2899049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89</a:t>
            </a:fld>
            <a:endParaRPr lang="es-PE" dirty="0"/>
          </a:p>
        </p:txBody>
      </p:sp>
    </p:spTree>
    <p:extLst>
      <p:ext uri="{BB962C8B-B14F-4D97-AF65-F5344CB8AC3E}">
        <p14:creationId xmlns:p14="http://schemas.microsoft.com/office/powerpoint/2010/main" val="1275359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90</a:t>
            </a:fld>
            <a:endParaRPr lang="es-PE" dirty="0"/>
          </a:p>
        </p:txBody>
      </p:sp>
    </p:spTree>
    <p:extLst>
      <p:ext uri="{BB962C8B-B14F-4D97-AF65-F5344CB8AC3E}">
        <p14:creationId xmlns:p14="http://schemas.microsoft.com/office/powerpoint/2010/main" val="2944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91</a:t>
            </a:fld>
            <a:endParaRPr lang="es-PE" dirty="0"/>
          </a:p>
        </p:txBody>
      </p:sp>
    </p:spTree>
    <p:extLst>
      <p:ext uri="{BB962C8B-B14F-4D97-AF65-F5344CB8AC3E}">
        <p14:creationId xmlns:p14="http://schemas.microsoft.com/office/powerpoint/2010/main" val="1354516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92</a:t>
            </a:fld>
            <a:endParaRPr lang="es-PE" dirty="0"/>
          </a:p>
        </p:txBody>
      </p:sp>
    </p:spTree>
    <p:extLst>
      <p:ext uri="{BB962C8B-B14F-4D97-AF65-F5344CB8AC3E}">
        <p14:creationId xmlns:p14="http://schemas.microsoft.com/office/powerpoint/2010/main" val="24027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93</a:t>
            </a:fld>
            <a:endParaRPr lang="es-PE" dirty="0"/>
          </a:p>
        </p:txBody>
      </p:sp>
    </p:spTree>
    <p:extLst>
      <p:ext uri="{BB962C8B-B14F-4D97-AF65-F5344CB8AC3E}">
        <p14:creationId xmlns:p14="http://schemas.microsoft.com/office/powerpoint/2010/main" val="6417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08547C0D-60E4-4F23-8E4F-8E0B63A14DC7}" type="slidenum">
              <a:rPr lang="en-US" smtClean="0"/>
              <a:t>76</a:t>
            </a:fld>
            <a:endParaRPr lang="en-US"/>
          </a:p>
        </p:txBody>
      </p:sp>
    </p:spTree>
    <p:extLst>
      <p:ext uri="{BB962C8B-B14F-4D97-AF65-F5344CB8AC3E}">
        <p14:creationId xmlns:p14="http://schemas.microsoft.com/office/powerpoint/2010/main" val="253421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08547C0D-60E4-4F23-8E4F-8E0B63A14DC7}" type="slidenum">
              <a:rPr lang="en-US" smtClean="0"/>
              <a:t>78</a:t>
            </a:fld>
            <a:endParaRPr lang="en-US"/>
          </a:p>
        </p:txBody>
      </p:sp>
    </p:spTree>
    <p:extLst>
      <p:ext uri="{BB962C8B-B14F-4D97-AF65-F5344CB8AC3E}">
        <p14:creationId xmlns:p14="http://schemas.microsoft.com/office/powerpoint/2010/main" val="212847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79</a:t>
            </a:fld>
            <a:endParaRPr lang="es-PE" dirty="0"/>
          </a:p>
        </p:txBody>
      </p:sp>
    </p:spTree>
    <p:extLst>
      <p:ext uri="{BB962C8B-B14F-4D97-AF65-F5344CB8AC3E}">
        <p14:creationId xmlns:p14="http://schemas.microsoft.com/office/powerpoint/2010/main" val="2591247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80</a:t>
            </a:fld>
            <a:endParaRPr lang="es-PE" dirty="0"/>
          </a:p>
        </p:txBody>
      </p:sp>
    </p:spTree>
    <p:extLst>
      <p:ext uri="{BB962C8B-B14F-4D97-AF65-F5344CB8AC3E}">
        <p14:creationId xmlns:p14="http://schemas.microsoft.com/office/powerpoint/2010/main" val="2784531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81</a:t>
            </a:fld>
            <a:endParaRPr lang="es-PE" dirty="0"/>
          </a:p>
        </p:txBody>
      </p:sp>
    </p:spTree>
    <p:extLst>
      <p:ext uri="{BB962C8B-B14F-4D97-AF65-F5344CB8AC3E}">
        <p14:creationId xmlns:p14="http://schemas.microsoft.com/office/powerpoint/2010/main" val="4136711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82</a:t>
            </a:fld>
            <a:endParaRPr lang="es-PE" dirty="0"/>
          </a:p>
        </p:txBody>
      </p:sp>
    </p:spTree>
    <p:extLst>
      <p:ext uri="{BB962C8B-B14F-4D97-AF65-F5344CB8AC3E}">
        <p14:creationId xmlns:p14="http://schemas.microsoft.com/office/powerpoint/2010/main" val="1480000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83</a:t>
            </a:fld>
            <a:endParaRPr lang="es-PE" dirty="0"/>
          </a:p>
        </p:txBody>
      </p:sp>
    </p:spTree>
    <p:extLst>
      <p:ext uri="{BB962C8B-B14F-4D97-AF65-F5344CB8AC3E}">
        <p14:creationId xmlns:p14="http://schemas.microsoft.com/office/powerpoint/2010/main" val="3739467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42A780D-7F8D-456B-99E7-A7EF7A231868}" type="slidenum">
              <a:rPr lang="es-PE" smtClean="0"/>
              <a:t>84</a:t>
            </a:fld>
            <a:endParaRPr lang="es-PE" dirty="0"/>
          </a:p>
        </p:txBody>
      </p:sp>
    </p:spTree>
    <p:extLst>
      <p:ext uri="{BB962C8B-B14F-4D97-AF65-F5344CB8AC3E}">
        <p14:creationId xmlns:p14="http://schemas.microsoft.com/office/powerpoint/2010/main" val="1643228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22/06/2024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22/06/2024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22/06/2024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mp;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B2500-9A18-47B6-AFA2-B552CB32B0E4}"/>
              </a:ext>
            </a:extLst>
          </p:cNvPr>
          <p:cNvSpPr>
            <a:spLocks noGrp="1"/>
          </p:cNvSpPr>
          <p:nvPr>
            <p:ph sz="half" idx="1"/>
          </p:nvPr>
        </p:nvSpPr>
        <p:spPr>
          <a:xfrm>
            <a:off x="645952" y="1146066"/>
            <a:ext cx="5373848" cy="4801728"/>
          </a:xfrm>
          <a:prstGeom prst="rect">
            <a:avLst/>
          </a:prstGeom>
        </p:spPr>
        <p:txBody>
          <a:bodyPr/>
          <a:lstStyle>
            <a:lvl1pPr>
              <a:buClr>
                <a:srgbClr val="EA7924"/>
              </a:buClr>
              <a:defRPr>
                <a:solidFill>
                  <a:srgbClr val="000000"/>
                </a:solidFill>
              </a:defRPr>
            </a:lvl1pPr>
            <a:lvl2pPr>
              <a:buClr>
                <a:srgbClr val="EA7924"/>
              </a:buClr>
              <a:defRPr>
                <a:solidFill>
                  <a:srgbClr val="000000"/>
                </a:solidFill>
              </a:defRPr>
            </a:lvl2pPr>
            <a:lvl3pPr>
              <a:buClr>
                <a:srgbClr val="EA7924"/>
              </a:buClr>
              <a:defRPr>
                <a:solidFill>
                  <a:srgbClr val="000000"/>
                </a:solidFill>
              </a:defRPr>
            </a:lvl3pPr>
            <a:lvl4pPr>
              <a:buClr>
                <a:srgbClr val="EA7924"/>
              </a:buClr>
              <a:defRPr>
                <a:solidFill>
                  <a:srgbClr val="000000"/>
                </a:solidFill>
              </a:defRPr>
            </a:lvl4pPr>
          </a:lstStyle>
          <a:p>
            <a:pPr lvl="0"/>
            <a:r>
              <a:rPr lang="es-ES"/>
              <a:t>Haga clic para modificar los estilos de texto del patrón</a:t>
            </a:r>
          </a:p>
          <a:p>
            <a:pPr lvl="1"/>
            <a:r>
              <a:rPr lang="es-ES"/>
              <a:t>Segundo nivel</a:t>
            </a:r>
          </a:p>
          <a:p>
            <a:pPr lvl="2"/>
            <a:r>
              <a:rPr lang="es-ES"/>
              <a:t>Tercer nivel</a:t>
            </a:r>
          </a:p>
          <a:p>
            <a:pPr lvl="3"/>
            <a:r>
              <a:rPr lang="es-ES"/>
              <a:t>Cuarto nivel</a:t>
            </a:r>
          </a:p>
        </p:txBody>
      </p:sp>
      <p:sp>
        <p:nvSpPr>
          <p:cNvPr id="8" name="Slide Number Placeholder 5">
            <a:extLst>
              <a:ext uri="{FF2B5EF4-FFF2-40B4-BE49-F238E27FC236}">
                <a16:creationId xmlns:a16="http://schemas.microsoft.com/office/drawing/2014/main" id="{8A912FA4-4CAB-4A88-A54C-23611978B3B6}"/>
              </a:ext>
            </a:extLst>
          </p:cNvPr>
          <p:cNvSpPr>
            <a:spLocks noGrp="1"/>
          </p:cNvSpPr>
          <p:nvPr>
            <p:ph type="sldNum" sz="quarter" idx="12"/>
          </p:nvPr>
        </p:nvSpPr>
        <p:spPr>
          <a:xfrm>
            <a:off x="282712" y="6301602"/>
            <a:ext cx="720219" cy="365125"/>
          </a:xfrm>
          <a:prstGeom prst="rect">
            <a:avLst/>
          </a:prstGeom>
        </p:spPr>
        <p:txBody>
          <a:bodyPr anchor="ctr"/>
          <a:lstStyle>
            <a:lvl1pPr algn="l">
              <a:defRPr sz="1000">
                <a:solidFill>
                  <a:srgbClr val="212C60"/>
                </a:solidFill>
              </a:defRPr>
            </a:lvl1pPr>
          </a:lstStyle>
          <a:p>
            <a:fld id="{79B73519-1C8B-4EA2-82F0-43FFF4DAD399}" type="slidenum">
              <a:rPr lang="en-US" smtClean="0"/>
              <a:pPr/>
              <a:t>‹Nº›</a:t>
            </a:fld>
            <a:endParaRPr lang="en-US" dirty="0"/>
          </a:p>
        </p:txBody>
      </p:sp>
      <p:sp>
        <p:nvSpPr>
          <p:cNvPr id="7" name="Title 1">
            <a:extLst>
              <a:ext uri="{FF2B5EF4-FFF2-40B4-BE49-F238E27FC236}">
                <a16:creationId xmlns:a16="http://schemas.microsoft.com/office/drawing/2014/main" id="{53BCDE32-9EDE-4303-95CB-C5390C29257D}"/>
              </a:ext>
            </a:extLst>
          </p:cNvPr>
          <p:cNvSpPr>
            <a:spLocks noGrp="1"/>
          </p:cNvSpPr>
          <p:nvPr>
            <p:ph type="title" hasCustomPrompt="1"/>
          </p:nvPr>
        </p:nvSpPr>
        <p:spPr>
          <a:xfrm>
            <a:off x="0" y="-17079"/>
            <a:ext cx="12192000" cy="960263"/>
          </a:xfrm>
          <a:prstGeom prst="rect">
            <a:avLst/>
          </a:prstGeom>
          <a:solidFill>
            <a:srgbClr val="1E376C"/>
          </a:solidFill>
        </p:spPr>
        <p:txBody>
          <a:bodyPr lIns="457200" tIns="228600" rIns="457200" bIns="228600" anchor="t" anchorCtr="0">
            <a:spAutoFit/>
          </a:bodyPr>
          <a:lstStyle>
            <a:lvl1pPr marL="0" indent="0">
              <a:tabLst>
                <a:tab pos="7891463" algn="l"/>
              </a:tabLst>
              <a:defRPr>
                <a:solidFill>
                  <a:schemeClr val="bg1"/>
                </a:solidFill>
              </a:defRPr>
            </a:lvl1pPr>
          </a:lstStyle>
          <a:p>
            <a:r>
              <a:rPr lang="en-US" dirty="0"/>
              <a:t>Click to edit title</a:t>
            </a:r>
          </a:p>
        </p:txBody>
      </p:sp>
      <p:sp>
        <p:nvSpPr>
          <p:cNvPr id="9" name="Content Placeholder 2">
            <a:extLst>
              <a:ext uri="{FF2B5EF4-FFF2-40B4-BE49-F238E27FC236}">
                <a16:creationId xmlns:a16="http://schemas.microsoft.com/office/drawing/2014/main" id="{E8501F24-7817-428A-8AAF-397FB8753524}"/>
              </a:ext>
            </a:extLst>
          </p:cNvPr>
          <p:cNvSpPr>
            <a:spLocks noGrp="1"/>
          </p:cNvSpPr>
          <p:nvPr>
            <p:ph sz="half" idx="13"/>
          </p:nvPr>
        </p:nvSpPr>
        <p:spPr>
          <a:xfrm>
            <a:off x="6172202" y="1146066"/>
            <a:ext cx="5373848" cy="4801728"/>
          </a:xfrm>
          <a:prstGeom prst="rect">
            <a:avLst/>
          </a:prstGeom>
        </p:spPr>
        <p:txBody>
          <a:bodyPr/>
          <a:lstStyle>
            <a:lvl1pPr>
              <a:buClr>
                <a:srgbClr val="EA7924"/>
              </a:buClr>
              <a:defRPr>
                <a:solidFill>
                  <a:srgbClr val="000000"/>
                </a:solidFill>
              </a:defRPr>
            </a:lvl1pPr>
            <a:lvl2pPr>
              <a:buClr>
                <a:srgbClr val="EA7924"/>
              </a:buClr>
              <a:defRPr>
                <a:solidFill>
                  <a:srgbClr val="000000"/>
                </a:solidFill>
              </a:defRPr>
            </a:lvl2pPr>
            <a:lvl3pPr>
              <a:buClr>
                <a:srgbClr val="EA7924"/>
              </a:buClr>
              <a:defRPr>
                <a:solidFill>
                  <a:srgbClr val="000000"/>
                </a:solidFill>
              </a:defRPr>
            </a:lvl3pPr>
            <a:lvl4pPr>
              <a:buClr>
                <a:srgbClr val="EA7924"/>
              </a:buClr>
              <a:defRPr>
                <a:solidFill>
                  <a:srgbClr val="000000"/>
                </a:solidFill>
              </a:defRPr>
            </a:lvl4pPr>
          </a:lstStyle>
          <a:p>
            <a:pPr lvl="0"/>
            <a:r>
              <a:rPr lang="es-ES"/>
              <a:t>Haga clic para modificar los estilos de texto del patrón</a:t>
            </a:r>
          </a:p>
          <a:p>
            <a:pPr lvl="1"/>
            <a:r>
              <a:rPr lang="es-ES"/>
              <a:t>Segundo nivel</a:t>
            </a:r>
          </a:p>
          <a:p>
            <a:pPr lvl="2"/>
            <a:r>
              <a:rPr lang="es-ES"/>
              <a:t>Tercer nivel</a:t>
            </a:r>
          </a:p>
          <a:p>
            <a:pPr lvl="3"/>
            <a:r>
              <a:rPr lang="es-ES"/>
              <a:t>Cuarto nivel</a:t>
            </a:r>
          </a:p>
        </p:txBody>
      </p:sp>
      <p:pic>
        <p:nvPicPr>
          <p:cNvPr id="12" name="Picture 11">
            <a:extLst>
              <a:ext uri="{FF2B5EF4-FFF2-40B4-BE49-F238E27FC236}">
                <a16:creationId xmlns:a16="http://schemas.microsoft.com/office/drawing/2014/main" id="{51037F1E-0FE6-49F4-9487-7DE5FDD9BF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68576" y="6301678"/>
            <a:ext cx="740557" cy="365607"/>
          </a:xfrm>
          <a:prstGeom prst="rect">
            <a:avLst/>
          </a:prstGeom>
        </p:spPr>
      </p:pic>
      <p:pic>
        <p:nvPicPr>
          <p:cNvPr id="10" name="Picture 9">
            <a:extLst>
              <a:ext uri="{FF2B5EF4-FFF2-40B4-BE49-F238E27FC236}">
                <a16:creationId xmlns:a16="http://schemas.microsoft.com/office/drawing/2014/main" id="{45A7C68A-3BE2-496B-A64D-5328C4EF97B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68576" y="6301678"/>
            <a:ext cx="740557" cy="365607"/>
          </a:xfrm>
          <a:prstGeom prst="rect">
            <a:avLst/>
          </a:prstGeom>
        </p:spPr>
      </p:pic>
    </p:spTree>
    <p:extLst>
      <p:ext uri="{BB962C8B-B14F-4D97-AF65-F5344CB8AC3E}">
        <p14:creationId xmlns:p14="http://schemas.microsoft.com/office/powerpoint/2010/main" val="3745675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22/06/2024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22/06/2024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22/06/2024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22/06/2024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22/06/2024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22/06/2024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22/06/2024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22/06/2024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EAD24EA-5A49-DDE4-FB73-2AC72DABE253}"/>
              </a:ext>
            </a:extLst>
          </p:cNvPr>
          <p:cNvGraphicFramePr>
            <a:graphicFrameLocks noChangeAspect="1"/>
          </p:cNvGraphicFramePr>
          <p:nvPr userDrawn="1">
            <p:custDataLst>
              <p:tags r:id="rId14"/>
            </p:custDataLst>
            <p:extLst>
              <p:ext uri="{D42A27DB-BD31-4B8C-83A1-F6EECF244321}">
                <p14:modId xmlns:p14="http://schemas.microsoft.com/office/powerpoint/2010/main" val="34706238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16" imgW="473" imgH="473" progId="TCLayout.ActiveDocument.1">
                  <p:embed/>
                </p:oleObj>
              </mc:Choice>
              <mc:Fallback>
                <p:oleObj name="Diapositiva de think-cell" r:id="rId16" imgW="473" imgH="473"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22/06/2024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3.png"/><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4.png"/><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5.png"/><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26.png"/><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7.png"/><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28.png"/><Relationship Id="rId4" Type="http://schemas.openxmlformats.org/officeDocument/2006/relationships/image" Target="../media/image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29.png"/><Relationship Id="rId4" Type="http://schemas.openxmlformats.org/officeDocument/2006/relationships/image" Target="../media/image2.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30.png"/><Relationship Id="rId4" Type="http://schemas.openxmlformats.org/officeDocument/2006/relationships/image" Target="../media/image2.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31.png"/><Relationship Id="rId4" Type="http://schemas.openxmlformats.org/officeDocument/2006/relationships/image" Target="../media/image2.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32.png"/><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33.png"/><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34.png"/><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0.png"/><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41.png"/><Relationship Id="rId4" Type="http://schemas.openxmlformats.org/officeDocument/2006/relationships/image" Target="../media/image2.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2.png"/><Relationship Id="rId4" Type="http://schemas.openxmlformats.org/officeDocument/2006/relationships/image" Target="../media/image2.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43.png"/><Relationship Id="rId4" Type="http://schemas.openxmlformats.org/officeDocument/2006/relationships/image" Target="../media/image2.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44.png"/><Relationship Id="rId4" Type="http://schemas.openxmlformats.org/officeDocument/2006/relationships/image" Target="../media/image2.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45.png"/><Relationship Id="rId4" Type="http://schemas.openxmlformats.org/officeDocument/2006/relationships/image" Target="../media/image2.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46.png"/><Relationship Id="rId4" Type="http://schemas.openxmlformats.org/officeDocument/2006/relationships/image" Target="../media/image2.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47.png"/><Relationship Id="rId4" Type="http://schemas.openxmlformats.org/officeDocument/2006/relationships/image" Target="../media/image2.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48.png"/><Relationship Id="rId4" Type="http://schemas.openxmlformats.org/officeDocument/2006/relationships/image" Target="../media/image2.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49.png"/><Relationship Id="rId4" Type="http://schemas.openxmlformats.org/officeDocument/2006/relationships/image" Target="../media/image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50.png"/><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51.png"/><Relationship Id="rId4" Type="http://schemas.openxmlformats.org/officeDocument/2006/relationships/image" Target="../media/image2.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image" Target="../media/image52.png"/><Relationship Id="rId4" Type="http://schemas.openxmlformats.org/officeDocument/2006/relationships/image" Target="../media/image2.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3.png"/><Relationship Id="rId4" Type="http://schemas.openxmlformats.org/officeDocument/2006/relationships/image" Target="../media/image2.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54.png"/><Relationship Id="rId4" Type="http://schemas.openxmlformats.org/officeDocument/2006/relationships/image" Target="../media/image2.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image" Target="../media/image55.png"/><Relationship Id="rId4" Type="http://schemas.openxmlformats.org/officeDocument/2006/relationships/image" Target="../media/image2.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56.png"/><Relationship Id="rId4" Type="http://schemas.openxmlformats.org/officeDocument/2006/relationships/image" Target="../media/image2.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57.png"/><Relationship Id="rId4" Type="http://schemas.openxmlformats.org/officeDocument/2006/relationships/image" Target="../media/image2.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2.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58.png"/><Relationship Id="rId4" Type="http://schemas.openxmlformats.org/officeDocument/2006/relationships/image" Target="../media/image2.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59.png"/><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2.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62.png"/><Relationship Id="rId4" Type="http://schemas.openxmlformats.org/officeDocument/2006/relationships/image" Target="../media/image2.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image" Target="../media/image65.png"/><Relationship Id="rId4" Type="http://schemas.openxmlformats.org/officeDocument/2006/relationships/image" Target="../media/image2.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emf"/></Relationships>
</file>

<file path=ppt/slides/_rels/slide5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53.bin"/><Relationship Id="rId7" Type="http://schemas.openxmlformats.org/officeDocument/2006/relationships/image" Target="../media/image70.png"/><Relationship Id="rId12"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2.emf"/><Relationship Id="rId9"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oleObject" Target="../embeddings/oleObject54.bin"/><Relationship Id="rId7"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77.png"/><Relationship Id="rId5" Type="http://schemas.openxmlformats.org/officeDocument/2006/relationships/image" Target="../media/image75.png"/><Relationship Id="rId4" Type="http://schemas.openxmlformats.org/officeDocument/2006/relationships/image" Target="../media/image2.emf"/></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81.png"/><Relationship Id="rId5" Type="http://schemas.openxmlformats.org/officeDocument/2006/relationships/image" Target="../media/image75.png"/><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oleObject" Target="../embeddings/oleObject56.bin"/><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57.xml"/><Relationship Id="rId6" Type="http://schemas.openxmlformats.org/officeDocument/2006/relationships/image" Target="../media/image82.png"/><Relationship Id="rId5" Type="http://schemas.openxmlformats.org/officeDocument/2006/relationships/image" Target="../media/image75.png"/><Relationship Id="rId10" Type="http://schemas.openxmlformats.org/officeDocument/2006/relationships/image" Target="../media/image67.png"/><Relationship Id="rId4" Type="http://schemas.openxmlformats.org/officeDocument/2006/relationships/image" Target="../media/image2.emf"/><Relationship Id="rId9" Type="http://schemas.openxmlformats.org/officeDocument/2006/relationships/image" Target="../media/image85.png"/></Relationships>
</file>

<file path=ppt/slides/_rels/slide6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oleObject" Target="../embeddings/oleObject57.bin"/><Relationship Id="rId7"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86.emf"/><Relationship Id="rId11" Type="http://schemas.openxmlformats.org/officeDocument/2006/relationships/image" Target="../media/image67.png"/><Relationship Id="rId5" Type="http://schemas.openxmlformats.org/officeDocument/2006/relationships/image" Target="../media/image75.png"/><Relationship Id="rId10" Type="http://schemas.openxmlformats.org/officeDocument/2006/relationships/image" Target="../media/image90.png"/><Relationship Id="rId4" Type="http://schemas.openxmlformats.org/officeDocument/2006/relationships/image" Target="../media/image2.emf"/><Relationship Id="rId9" Type="http://schemas.openxmlformats.org/officeDocument/2006/relationships/image" Target="../media/image89.png"/></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oleObject" Target="../embeddings/oleObject58.bin"/><Relationship Id="rId7" Type="http://schemas.openxmlformats.org/officeDocument/2006/relationships/image" Target="../media/image92.png"/><Relationship Id="rId12"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75.png"/><Relationship Id="rId10" Type="http://schemas.openxmlformats.org/officeDocument/2006/relationships/image" Target="../media/image95.png"/><Relationship Id="rId4" Type="http://schemas.openxmlformats.org/officeDocument/2006/relationships/image" Target="../media/image2.emf"/><Relationship Id="rId9" Type="http://schemas.openxmlformats.org/officeDocument/2006/relationships/image" Target="../media/image94.emf"/></Relationships>
</file>

<file path=ppt/slides/_rels/slide6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oleObject" Target="../embeddings/oleObject59.bin"/><Relationship Id="rId7" Type="http://schemas.openxmlformats.org/officeDocument/2006/relationships/image" Target="../media/image98.png"/><Relationship Id="rId12"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60.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75.png"/><Relationship Id="rId10" Type="http://schemas.openxmlformats.org/officeDocument/2006/relationships/image" Target="../media/image101.png"/><Relationship Id="rId4" Type="http://schemas.openxmlformats.org/officeDocument/2006/relationships/image" Target="../media/image2.emf"/><Relationship Id="rId9" Type="http://schemas.openxmlformats.org/officeDocument/2006/relationships/image" Target="../media/image100.emf"/></Relationships>
</file>

<file path=ppt/slides/_rels/slide6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oleObject" Target="../embeddings/oleObject60.bin"/><Relationship Id="rId7" Type="http://schemas.openxmlformats.org/officeDocument/2006/relationships/image" Target="../media/image104.png"/><Relationship Id="rId12"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75.png"/><Relationship Id="rId10" Type="http://schemas.openxmlformats.org/officeDocument/2006/relationships/image" Target="../media/image107.png"/><Relationship Id="rId4" Type="http://schemas.openxmlformats.org/officeDocument/2006/relationships/image" Target="../media/image2.emf"/><Relationship Id="rId9" Type="http://schemas.openxmlformats.org/officeDocument/2006/relationships/image" Target="../media/image106.emf"/></Relationships>
</file>

<file path=ppt/slides/_rels/slide6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oleObject" Target="../embeddings/oleObject61.bin"/><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2.emf"/></Relationships>
</file>

<file path=ppt/slides/_rels/slide6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oleObject" Target="../embeddings/oleObject62.bin"/><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2.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3.bin"/><Relationship Id="rId7"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75.png"/><Relationship Id="rId5" Type="http://schemas.openxmlformats.org/officeDocument/2006/relationships/image" Target="../media/image113.png"/><Relationship Id="rId4" Type="http://schemas.openxmlformats.org/officeDocument/2006/relationships/image" Target="../media/image2.emf"/></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oleObject" Target="../embeddings/oleObject64.bin"/><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115.png"/><Relationship Id="rId5" Type="http://schemas.openxmlformats.org/officeDocument/2006/relationships/image" Target="../media/image114.emf"/><Relationship Id="rId4" Type="http://schemas.openxmlformats.org/officeDocument/2006/relationships/image" Target="../media/image2.emf"/></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2.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116.png"/><Relationship Id="rId4" Type="http://schemas.openxmlformats.org/officeDocument/2006/relationships/image" Target="../media/image2.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117.png"/><Relationship Id="rId4" Type="http://schemas.openxmlformats.org/officeDocument/2006/relationships/image" Target="../media/image2.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68.xml"/><Relationship Id="rId6" Type="http://schemas.openxmlformats.org/officeDocument/2006/relationships/image" Target="../media/image118.png"/><Relationship Id="rId5" Type="http://schemas.openxmlformats.org/officeDocument/2006/relationships/image" Target="../media/image2.emf"/><Relationship Id="rId4" Type="http://schemas.openxmlformats.org/officeDocument/2006/relationships/oleObject" Target="../embeddings/oleObject67.bin"/></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8.bin"/><Relationship Id="rId7" Type="http://schemas.openxmlformats.org/officeDocument/2006/relationships/image" Target="../media/image118.png"/><Relationship Id="rId2" Type="http://schemas.openxmlformats.org/officeDocument/2006/relationships/slideLayout" Target="../slideLayouts/slideLayout12.xml"/><Relationship Id="rId1" Type="http://schemas.openxmlformats.org/officeDocument/2006/relationships/tags" Target="../tags/tag69.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2.emf"/></Relationships>
</file>

<file path=ppt/slides/_rels/slide7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video" Target="../media/media1.mp4"/><Relationship Id="rId7" Type="http://schemas.openxmlformats.org/officeDocument/2006/relationships/oleObject" Target="../embeddings/oleObject69.bin"/><Relationship Id="rId2" Type="http://schemas.microsoft.com/office/2007/relationships/media" Target="../media/media1.mp4"/><Relationship Id="rId1" Type="http://schemas.openxmlformats.org/officeDocument/2006/relationships/tags" Target="../tags/tag70.xml"/><Relationship Id="rId6" Type="http://schemas.openxmlformats.org/officeDocument/2006/relationships/slideLayout" Target="../slideLayouts/slideLayout12.xml"/><Relationship Id="rId11" Type="http://schemas.openxmlformats.org/officeDocument/2006/relationships/image" Target="../media/image118.png"/><Relationship Id="rId5" Type="http://schemas.openxmlformats.org/officeDocument/2006/relationships/video" Target="../media/media2.mp4"/><Relationship Id="rId10" Type="http://schemas.openxmlformats.org/officeDocument/2006/relationships/image" Target="../media/image122.png"/><Relationship Id="rId4" Type="http://schemas.microsoft.com/office/2007/relationships/media" Target="../media/media2.mp4"/><Relationship Id="rId9"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2.xml"/><Relationship Id="rId1" Type="http://schemas.openxmlformats.org/officeDocument/2006/relationships/tags" Target="../tags/tag71.xml"/><Relationship Id="rId6" Type="http://schemas.openxmlformats.org/officeDocument/2006/relationships/image" Target="../media/image118.png"/><Relationship Id="rId5" Type="http://schemas.openxmlformats.org/officeDocument/2006/relationships/image" Target="../media/image123.png"/><Relationship Id="rId4" Type="http://schemas.openxmlformats.org/officeDocument/2006/relationships/image" Target="../media/image2.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18.png"/><Relationship Id="rId2" Type="http://schemas.openxmlformats.org/officeDocument/2006/relationships/slideLayout" Target="../slideLayouts/slideLayout12.xml"/><Relationship Id="rId1" Type="http://schemas.openxmlformats.org/officeDocument/2006/relationships/tags" Target="../tags/tag72.xml"/><Relationship Id="rId6" Type="http://schemas.openxmlformats.org/officeDocument/2006/relationships/image" Target="../media/image124.png"/><Relationship Id="rId5" Type="http://schemas.openxmlformats.org/officeDocument/2006/relationships/image" Target="../media/image2.emf"/><Relationship Id="rId4" Type="http://schemas.openxmlformats.org/officeDocument/2006/relationships/oleObject" Target="../embeddings/oleObject71.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72.bin"/><Relationship Id="rId7" Type="http://schemas.openxmlformats.org/officeDocument/2006/relationships/image" Target="../media/image118.png"/><Relationship Id="rId2" Type="http://schemas.openxmlformats.org/officeDocument/2006/relationships/slideLayout" Target="../slideLayouts/slideLayout12.xml"/><Relationship Id="rId1" Type="http://schemas.openxmlformats.org/officeDocument/2006/relationships/tags" Target="../tags/tag7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2.e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74.xml"/><Relationship Id="rId6" Type="http://schemas.openxmlformats.org/officeDocument/2006/relationships/image" Target="../media/image118.png"/><Relationship Id="rId5" Type="http://schemas.openxmlformats.org/officeDocument/2006/relationships/image" Target="../media/image2.emf"/><Relationship Id="rId4" Type="http://schemas.openxmlformats.org/officeDocument/2006/relationships/oleObject" Target="../embeddings/oleObject73.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75.xml"/><Relationship Id="rId6" Type="http://schemas.openxmlformats.org/officeDocument/2006/relationships/image" Target="../media/image128.png"/><Relationship Id="rId5" Type="http://schemas.openxmlformats.org/officeDocument/2006/relationships/image" Target="../media/image11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2.em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image" Target="../media/image130.png"/><Relationship Id="rId4" Type="http://schemas.openxmlformats.org/officeDocument/2006/relationships/image" Target="../media/image129.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image" Target="../media/image131.png"/><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8.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image" Target="../media/image134.png"/><Relationship Id="rId4" Type="http://schemas.openxmlformats.org/officeDocument/2006/relationships/image" Target="../media/image12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135.png"/><Relationship Id="rId4" Type="http://schemas.openxmlformats.org/officeDocument/2006/relationships/image" Target="../media/image12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image" Target="../media/image137.png"/><Relationship Id="rId4" Type="http://schemas.openxmlformats.org/officeDocument/2006/relationships/image" Target="../media/image136.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82.xml"/><Relationship Id="rId4" Type="http://schemas.openxmlformats.org/officeDocument/2006/relationships/image" Target="../media/image138.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83.xml"/><Relationship Id="rId4" Type="http://schemas.openxmlformats.org/officeDocument/2006/relationships/image" Target="../media/image139.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image" Target="../media/image141.png"/><Relationship Id="rId4" Type="http://schemas.openxmlformats.org/officeDocument/2006/relationships/image" Target="../media/image140.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85.xml"/><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image" Target="../media/image2.emf"/></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86.xml"/><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87.xml"/><Relationship Id="rId4" Type="http://schemas.openxmlformats.org/officeDocument/2006/relationships/image" Target="../media/image144.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88.xml"/><Relationship Id="rId4" Type="http://schemas.openxmlformats.org/officeDocument/2006/relationships/image" Target="../media/image145.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89.xml"/><Relationship Id="rId4" Type="http://schemas.openxmlformats.org/officeDocument/2006/relationships/image" Target="../media/image146.png"/></Relationships>
</file>

<file path=ppt/slides/_rels/slide9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10</a:t>
            </a:fld>
            <a:endParaRPr lang="es-PE"/>
          </a:p>
        </p:txBody>
      </p:sp>
      <p:sp>
        <p:nvSpPr>
          <p:cNvPr id="7" name="CuadroTexto 6">
            <a:extLst>
              <a:ext uri="{FF2B5EF4-FFF2-40B4-BE49-F238E27FC236}">
                <a16:creationId xmlns:a16="http://schemas.microsoft.com/office/drawing/2014/main" id="{53683623-5D36-B58B-0832-02EA1BC4A4E3}"/>
              </a:ext>
            </a:extLst>
          </p:cNvPr>
          <p:cNvSpPr txBox="1"/>
          <p:nvPr/>
        </p:nvSpPr>
        <p:spPr>
          <a:xfrm>
            <a:off x="533400" y="1898192"/>
            <a:ext cx="6096000" cy="3139321"/>
          </a:xfrm>
          <a:prstGeom prst="rect">
            <a:avLst/>
          </a:prstGeom>
          <a:noFill/>
        </p:spPr>
        <p:txBody>
          <a:bodyPr wrap="square">
            <a:spAutoFit/>
          </a:bodyPr>
          <a:lstStyle/>
          <a:p>
            <a:pPr algn="l" fontAlgn="auto"/>
            <a:r>
              <a:rPr lang="es-ES" b="1" i="0" dirty="0">
                <a:effectLst/>
                <a:latin typeface="var(--artdeco-reset-typography-font-family-sans)"/>
              </a:rPr>
              <a:t>Medidas de Control de Vibraciones</a:t>
            </a:r>
          </a:p>
          <a:p>
            <a:pPr algn="l" fontAlgn="auto"/>
            <a:endParaRPr lang="es-ES" b="0" i="0" dirty="0">
              <a:effectLst/>
              <a:latin typeface="-apple-system"/>
            </a:endParaRPr>
          </a:p>
          <a:p>
            <a:pPr fontAlgn="auto">
              <a:buFont typeface="Arial" panose="020B0604020202020204" pitchFamily="34" charset="0"/>
              <a:buChar char="•"/>
            </a:pPr>
            <a:r>
              <a:rPr lang="es-ES" b="1" dirty="0">
                <a:effectLst/>
                <a:latin typeface="var(--artdeco-reset-typography-font-family-sans)"/>
              </a:rPr>
              <a:t>Diseño de voladura:</a:t>
            </a:r>
            <a:r>
              <a:rPr lang="es-ES" dirty="0">
                <a:effectLst/>
                <a:latin typeface="var(--artdeco-reset-typography-font-family-sans)"/>
              </a:rPr>
              <a:t> Optimizar la cantidad y distribución de explosivos para minimizar la generación de vibraciones.</a:t>
            </a:r>
          </a:p>
          <a:p>
            <a:pPr fontAlgn="auto">
              <a:buFont typeface="Arial" panose="020B0604020202020204" pitchFamily="34" charset="0"/>
              <a:buChar char="•"/>
            </a:pPr>
            <a:r>
              <a:rPr lang="es-ES" b="1" dirty="0" err="1">
                <a:effectLst/>
                <a:latin typeface="var(--artdeco-reset-typography-font-family-sans)"/>
              </a:rPr>
              <a:t>Precorte</a:t>
            </a:r>
            <a:r>
              <a:rPr lang="es-ES" b="1" dirty="0">
                <a:effectLst/>
                <a:latin typeface="var(--artdeco-reset-typography-font-family-sans)"/>
              </a:rPr>
              <a:t>:</a:t>
            </a:r>
            <a:r>
              <a:rPr lang="es-ES" dirty="0">
                <a:effectLst/>
                <a:latin typeface="var(--artdeco-reset-typography-font-family-sans)"/>
              </a:rPr>
              <a:t> Crear una ranura en la roca para controlar la dirección de la voladura y reducir la vibración.</a:t>
            </a:r>
          </a:p>
          <a:p>
            <a:pPr fontAlgn="auto">
              <a:buFont typeface="Arial" panose="020B0604020202020204" pitchFamily="34" charset="0"/>
              <a:buChar char="•"/>
            </a:pPr>
            <a:r>
              <a:rPr lang="es-ES" b="1" dirty="0">
                <a:effectLst/>
                <a:latin typeface="var(--artdeco-reset-typography-font-family-sans)"/>
              </a:rPr>
              <a:t>Monitoreo y control:</a:t>
            </a:r>
            <a:r>
              <a:rPr lang="es-ES" dirty="0">
                <a:effectLst/>
                <a:latin typeface="var(--artdeco-reset-typography-font-family-sans)"/>
              </a:rPr>
              <a:t> Medición y ajuste de la carga de explosivos en tiempo real para controlar las vibraciones.</a:t>
            </a:r>
          </a:p>
          <a:p>
            <a:pPr fontAlgn="auto">
              <a:buFont typeface="Arial" panose="020B0604020202020204" pitchFamily="34" charset="0"/>
              <a:buChar char="•"/>
            </a:pPr>
            <a:r>
              <a:rPr lang="es-ES" b="1" dirty="0">
                <a:effectLst/>
                <a:latin typeface="var(--artdeco-reset-typography-font-family-sans)"/>
              </a:rPr>
              <a:t>Protección de estructuras:</a:t>
            </a:r>
            <a:r>
              <a:rPr lang="es-ES" dirty="0">
                <a:effectLst/>
                <a:latin typeface="var(--artdeco-reset-typography-font-family-sans)"/>
              </a:rPr>
              <a:t> Implementar medidas como amortiguadores o aislamiento vibratorio para proteger estructuras sensibles.</a:t>
            </a:r>
          </a:p>
        </p:txBody>
      </p:sp>
      <p:pic>
        <p:nvPicPr>
          <p:cNvPr id="8" name="Imagen 7">
            <a:extLst>
              <a:ext uri="{FF2B5EF4-FFF2-40B4-BE49-F238E27FC236}">
                <a16:creationId xmlns:a16="http://schemas.microsoft.com/office/drawing/2014/main" id="{619625B3-38A9-5696-608F-752E4447226D}"/>
              </a:ext>
            </a:extLst>
          </p:cNvPr>
          <p:cNvPicPr>
            <a:picLocks noChangeAspect="1"/>
          </p:cNvPicPr>
          <p:nvPr/>
        </p:nvPicPr>
        <p:blipFill>
          <a:blip r:embed="rId5"/>
          <a:stretch>
            <a:fillRect/>
          </a:stretch>
        </p:blipFill>
        <p:spPr>
          <a:xfrm>
            <a:off x="6629400" y="2224445"/>
            <a:ext cx="5283406" cy="2972533"/>
          </a:xfrm>
          <a:prstGeom prst="rect">
            <a:avLst/>
          </a:prstGeom>
        </p:spPr>
      </p:pic>
    </p:spTree>
    <p:extLst>
      <p:ext uri="{BB962C8B-B14F-4D97-AF65-F5344CB8AC3E}">
        <p14:creationId xmlns:p14="http://schemas.microsoft.com/office/powerpoint/2010/main" val="190454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11</a:t>
            </a:fld>
            <a:endParaRPr lang="es-PE"/>
          </a:p>
        </p:txBody>
      </p:sp>
      <p:sp>
        <p:nvSpPr>
          <p:cNvPr id="4" name="CuadroTexto 3">
            <a:extLst>
              <a:ext uri="{FF2B5EF4-FFF2-40B4-BE49-F238E27FC236}">
                <a16:creationId xmlns:a16="http://schemas.microsoft.com/office/drawing/2014/main" id="{4BF7B7B4-549E-05F9-35C2-B933CDA5BCB5}"/>
              </a:ext>
            </a:extLst>
          </p:cNvPr>
          <p:cNvSpPr txBox="1"/>
          <p:nvPr/>
        </p:nvSpPr>
        <p:spPr>
          <a:xfrm>
            <a:off x="533400" y="1214562"/>
            <a:ext cx="6096000" cy="4801314"/>
          </a:xfrm>
          <a:prstGeom prst="rect">
            <a:avLst/>
          </a:prstGeom>
          <a:noFill/>
        </p:spPr>
        <p:txBody>
          <a:bodyPr wrap="square">
            <a:spAutoFit/>
          </a:bodyPr>
          <a:lstStyle/>
          <a:p>
            <a:pPr algn="l" fontAlgn="auto"/>
            <a:r>
              <a:rPr lang="es-ES" b="1" i="0" dirty="0">
                <a:effectLst/>
                <a:latin typeface="var(--artdeco-reset-typography-font-family-sans)"/>
              </a:rPr>
              <a:t>Lenguaje Técnico</a:t>
            </a:r>
            <a:endParaRPr lang="es-ES" b="0" i="0" dirty="0">
              <a:effectLst/>
              <a:latin typeface="-apple-system"/>
            </a:endParaRPr>
          </a:p>
          <a:p>
            <a:pPr fontAlgn="auto">
              <a:buFont typeface="Arial" panose="020B0604020202020204" pitchFamily="34" charset="0"/>
              <a:buChar char="•"/>
            </a:pPr>
            <a:r>
              <a:rPr lang="es-ES" b="1" dirty="0">
                <a:effectLst/>
                <a:latin typeface="var(--artdeco-reset-typography-font-family-sans)"/>
              </a:rPr>
              <a:t>Vibración:</a:t>
            </a:r>
            <a:r>
              <a:rPr lang="es-ES" dirty="0">
                <a:effectLst/>
                <a:latin typeface="var(--artdeco-reset-typography-font-family-sans)"/>
              </a:rPr>
              <a:t> Oscilación del suelo como consecuencia de la detonación de explosivos.</a:t>
            </a:r>
          </a:p>
          <a:p>
            <a:pPr fontAlgn="auto">
              <a:buFont typeface="Arial" panose="020B0604020202020204" pitchFamily="34" charset="0"/>
              <a:buChar char="•"/>
            </a:pPr>
            <a:r>
              <a:rPr lang="es-ES" b="1" dirty="0">
                <a:effectLst/>
                <a:latin typeface="var(--artdeco-reset-typography-font-family-sans)"/>
              </a:rPr>
              <a:t>Campo cercano:</a:t>
            </a:r>
            <a:r>
              <a:rPr lang="es-ES" dirty="0">
                <a:effectLst/>
                <a:latin typeface="var(--artdeco-reset-typography-font-family-sans)"/>
              </a:rPr>
              <a:t> Zona cercana a la voladura donde la vibración es más intensa.</a:t>
            </a:r>
          </a:p>
          <a:p>
            <a:pPr fontAlgn="auto">
              <a:buFont typeface="Arial" panose="020B0604020202020204" pitchFamily="34" charset="0"/>
              <a:buChar char="•"/>
            </a:pPr>
            <a:r>
              <a:rPr lang="es-ES" b="1" dirty="0">
                <a:effectLst/>
                <a:latin typeface="var(--artdeco-reset-typography-font-family-sans)"/>
              </a:rPr>
              <a:t>Campo lejano:</a:t>
            </a:r>
            <a:r>
              <a:rPr lang="es-ES" dirty="0">
                <a:effectLst/>
                <a:latin typeface="var(--artdeco-reset-typography-font-family-sans)"/>
              </a:rPr>
              <a:t> Zona alejada de la voladura donde la vibración es menos intensa.</a:t>
            </a:r>
          </a:p>
          <a:p>
            <a:pPr fontAlgn="auto">
              <a:buFont typeface="Arial" panose="020B0604020202020204" pitchFamily="34" charset="0"/>
              <a:buChar char="•"/>
            </a:pPr>
            <a:r>
              <a:rPr lang="es-ES" b="1" dirty="0">
                <a:effectLst/>
                <a:latin typeface="var(--artdeco-reset-typography-font-family-sans)"/>
              </a:rPr>
              <a:t>Velocidad de vibración pico (PPV):</a:t>
            </a:r>
            <a:r>
              <a:rPr lang="es-ES" dirty="0">
                <a:effectLst/>
                <a:latin typeface="var(--artdeco-reset-typography-font-family-sans)"/>
              </a:rPr>
              <a:t> Medida de la intensidad máxima de la vibración.</a:t>
            </a:r>
          </a:p>
          <a:p>
            <a:pPr fontAlgn="auto">
              <a:buFont typeface="Arial" panose="020B0604020202020204" pitchFamily="34" charset="0"/>
              <a:buChar char="•"/>
            </a:pPr>
            <a:r>
              <a:rPr lang="es-ES" b="1" dirty="0">
                <a:effectLst/>
                <a:latin typeface="var(--artdeco-reset-typography-font-family-sans)"/>
              </a:rPr>
              <a:t>Frecuencia dominante:</a:t>
            </a:r>
            <a:r>
              <a:rPr lang="es-ES" dirty="0">
                <a:effectLst/>
                <a:latin typeface="var(--artdeco-reset-typography-font-family-sans)"/>
              </a:rPr>
              <a:t> Rango de frecuencia con mayor energía vibratoria.</a:t>
            </a:r>
          </a:p>
          <a:p>
            <a:pPr fontAlgn="auto">
              <a:buFont typeface="Arial" panose="020B0604020202020204" pitchFamily="34" charset="0"/>
              <a:buChar char="•"/>
            </a:pPr>
            <a:r>
              <a:rPr lang="es-ES" b="1" dirty="0">
                <a:effectLst/>
                <a:latin typeface="var(--artdeco-reset-typography-font-family-sans)"/>
              </a:rPr>
              <a:t>Duración de la vibración:</a:t>
            </a:r>
            <a:r>
              <a:rPr lang="es-ES" dirty="0">
                <a:effectLst/>
                <a:latin typeface="var(--artdeco-reset-typography-font-family-sans)"/>
              </a:rPr>
              <a:t> Tiempo durante el cual la vibración supera un umbral establecido.</a:t>
            </a:r>
          </a:p>
          <a:p>
            <a:pPr fontAlgn="auto">
              <a:buFont typeface="Arial" panose="020B0604020202020204" pitchFamily="34" charset="0"/>
              <a:buChar char="•"/>
            </a:pPr>
            <a:r>
              <a:rPr lang="es-ES" b="1" dirty="0">
                <a:effectLst/>
                <a:latin typeface="var(--artdeco-reset-typography-font-family-sans)"/>
              </a:rPr>
              <a:t>Espectro de vibración:</a:t>
            </a:r>
            <a:r>
              <a:rPr lang="es-ES" dirty="0">
                <a:effectLst/>
                <a:latin typeface="var(--artdeco-reset-typography-font-family-sans)"/>
              </a:rPr>
              <a:t> Distribución de la energía vibratoria en diferentes frecuencias.</a:t>
            </a:r>
          </a:p>
          <a:p>
            <a:pPr fontAlgn="auto">
              <a:buFont typeface="Arial" panose="020B0604020202020204" pitchFamily="34" charset="0"/>
              <a:buChar char="•"/>
            </a:pPr>
            <a:r>
              <a:rPr lang="es-ES" b="1" dirty="0">
                <a:effectLst/>
                <a:latin typeface="var(--artdeco-reset-typography-font-family-sans)"/>
              </a:rPr>
              <a:t>Análisis modal:</a:t>
            </a:r>
            <a:r>
              <a:rPr lang="es-ES" dirty="0">
                <a:effectLst/>
                <a:latin typeface="var(--artdeco-reset-typography-font-family-sans)"/>
              </a:rPr>
              <a:t> Evaluación de la respuesta dinámica de estructuras a las vibraciones.</a:t>
            </a:r>
          </a:p>
        </p:txBody>
      </p:sp>
      <p:pic>
        <p:nvPicPr>
          <p:cNvPr id="6" name="Imagen 5">
            <a:extLst>
              <a:ext uri="{FF2B5EF4-FFF2-40B4-BE49-F238E27FC236}">
                <a16:creationId xmlns:a16="http://schemas.microsoft.com/office/drawing/2014/main" id="{E8E0D651-BDA3-C2CB-6C58-D26B0512AED8}"/>
              </a:ext>
            </a:extLst>
          </p:cNvPr>
          <p:cNvPicPr>
            <a:picLocks noChangeAspect="1"/>
          </p:cNvPicPr>
          <p:nvPr/>
        </p:nvPicPr>
        <p:blipFill>
          <a:blip r:embed="rId5"/>
          <a:stretch>
            <a:fillRect/>
          </a:stretch>
        </p:blipFill>
        <p:spPr>
          <a:xfrm>
            <a:off x="6904240" y="1940169"/>
            <a:ext cx="5106052" cy="2872154"/>
          </a:xfrm>
          <a:prstGeom prst="rect">
            <a:avLst/>
          </a:prstGeom>
        </p:spPr>
      </p:pic>
    </p:spTree>
    <p:extLst>
      <p:ext uri="{BB962C8B-B14F-4D97-AF65-F5344CB8AC3E}">
        <p14:creationId xmlns:p14="http://schemas.microsoft.com/office/powerpoint/2010/main" val="3360758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extLst>
              <p:ext uri="{D42A27DB-BD31-4B8C-83A1-F6EECF244321}">
                <p14:modId xmlns:p14="http://schemas.microsoft.com/office/powerpoint/2010/main" val="26041175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12</a:t>
            </a:fld>
            <a:endParaRPr lang="es-PE"/>
          </a:p>
        </p:txBody>
      </p:sp>
      <p:pic>
        <p:nvPicPr>
          <p:cNvPr id="6" name="Imagen 5">
            <a:extLst>
              <a:ext uri="{FF2B5EF4-FFF2-40B4-BE49-F238E27FC236}">
                <a16:creationId xmlns:a16="http://schemas.microsoft.com/office/drawing/2014/main" id="{CF669719-75C5-43FD-7C89-C12BBBF1017D}"/>
              </a:ext>
            </a:extLst>
          </p:cNvPr>
          <p:cNvPicPr>
            <a:picLocks noChangeAspect="1"/>
          </p:cNvPicPr>
          <p:nvPr/>
        </p:nvPicPr>
        <p:blipFill rotWithShape="1">
          <a:blip r:embed="rId5"/>
          <a:srcRect l="27671" t="44188" r="34241" b="22820"/>
          <a:stretch/>
        </p:blipFill>
        <p:spPr>
          <a:xfrm>
            <a:off x="2209800" y="1331294"/>
            <a:ext cx="7967195" cy="4380280"/>
          </a:xfrm>
          <a:prstGeom prst="rect">
            <a:avLst/>
          </a:prstGeom>
        </p:spPr>
      </p:pic>
    </p:spTree>
    <p:extLst>
      <p:ext uri="{BB962C8B-B14F-4D97-AF65-F5344CB8AC3E}">
        <p14:creationId xmlns:p14="http://schemas.microsoft.com/office/powerpoint/2010/main" val="3725523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13</a:t>
            </a:fld>
            <a:endParaRPr lang="es-PE"/>
          </a:p>
        </p:txBody>
      </p:sp>
      <p:pic>
        <p:nvPicPr>
          <p:cNvPr id="4" name="Imagen 3">
            <a:extLst>
              <a:ext uri="{FF2B5EF4-FFF2-40B4-BE49-F238E27FC236}">
                <a16:creationId xmlns:a16="http://schemas.microsoft.com/office/drawing/2014/main" id="{5A201DF2-C821-3C6B-4945-72368FD35B65}"/>
              </a:ext>
            </a:extLst>
          </p:cNvPr>
          <p:cNvPicPr>
            <a:picLocks noChangeAspect="1"/>
          </p:cNvPicPr>
          <p:nvPr/>
        </p:nvPicPr>
        <p:blipFill rotWithShape="1">
          <a:blip r:embed="rId5"/>
          <a:srcRect l="39904" t="24102" r="19978" b="13333"/>
          <a:stretch/>
        </p:blipFill>
        <p:spPr>
          <a:xfrm>
            <a:off x="3046142" y="769119"/>
            <a:ext cx="5839951" cy="5692200"/>
          </a:xfrm>
          <a:prstGeom prst="rect">
            <a:avLst/>
          </a:prstGeom>
        </p:spPr>
      </p:pic>
    </p:spTree>
    <p:extLst>
      <p:ext uri="{BB962C8B-B14F-4D97-AF65-F5344CB8AC3E}">
        <p14:creationId xmlns:p14="http://schemas.microsoft.com/office/powerpoint/2010/main" val="426745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14</a:t>
            </a:fld>
            <a:endParaRPr lang="es-PE"/>
          </a:p>
        </p:txBody>
      </p:sp>
      <p:pic>
        <p:nvPicPr>
          <p:cNvPr id="6" name="Imagen 5">
            <a:extLst>
              <a:ext uri="{FF2B5EF4-FFF2-40B4-BE49-F238E27FC236}">
                <a16:creationId xmlns:a16="http://schemas.microsoft.com/office/drawing/2014/main" id="{2CACA942-B1C7-C6B2-DEA7-82450A877AEA}"/>
              </a:ext>
            </a:extLst>
          </p:cNvPr>
          <p:cNvPicPr>
            <a:picLocks noChangeAspect="1"/>
          </p:cNvPicPr>
          <p:nvPr/>
        </p:nvPicPr>
        <p:blipFill rotWithShape="1">
          <a:blip r:embed="rId5"/>
          <a:srcRect l="40064" t="32991" r="21154" b="21966"/>
          <a:stretch/>
        </p:blipFill>
        <p:spPr>
          <a:xfrm>
            <a:off x="769446" y="2077915"/>
            <a:ext cx="4962032" cy="3601916"/>
          </a:xfrm>
          <a:prstGeom prst="rect">
            <a:avLst/>
          </a:prstGeom>
        </p:spPr>
      </p:pic>
      <p:sp>
        <p:nvSpPr>
          <p:cNvPr id="7" name="CuadroTexto 6">
            <a:extLst>
              <a:ext uri="{FF2B5EF4-FFF2-40B4-BE49-F238E27FC236}">
                <a16:creationId xmlns:a16="http://schemas.microsoft.com/office/drawing/2014/main" id="{25DBA59F-EFEC-090A-3628-05B3F6EC518A}"/>
              </a:ext>
            </a:extLst>
          </p:cNvPr>
          <p:cNvSpPr txBox="1"/>
          <p:nvPr/>
        </p:nvSpPr>
        <p:spPr>
          <a:xfrm>
            <a:off x="1050801" y="1431192"/>
            <a:ext cx="3323492" cy="369332"/>
          </a:xfrm>
          <a:prstGeom prst="rect">
            <a:avLst/>
          </a:prstGeom>
          <a:noFill/>
        </p:spPr>
        <p:txBody>
          <a:bodyPr wrap="square" rtlCol="0">
            <a:spAutoFit/>
          </a:bodyPr>
          <a:lstStyle/>
          <a:p>
            <a:r>
              <a:rPr lang="es-CL" dirty="0"/>
              <a:t>Mecanismos de Ruptura de Rocas </a:t>
            </a:r>
          </a:p>
        </p:txBody>
      </p:sp>
      <p:pic>
        <p:nvPicPr>
          <p:cNvPr id="9" name="Imagen 8">
            <a:extLst>
              <a:ext uri="{FF2B5EF4-FFF2-40B4-BE49-F238E27FC236}">
                <a16:creationId xmlns:a16="http://schemas.microsoft.com/office/drawing/2014/main" id="{B5E848F7-2592-5B2D-2247-3BEDC1335E6A}"/>
              </a:ext>
            </a:extLst>
          </p:cNvPr>
          <p:cNvPicPr>
            <a:picLocks noChangeAspect="1"/>
          </p:cNvPicPr>
          <p:nvPr/>
        </p:nvPicPr>
        <p:blipFill rotWithShape="1">
          <a:blip r:embed="rId6"/>
          <a:srcRect l="39102" t="17692" r="21795" b="7314"/>
          <a:stretch/>
        </p:blipFill>
        <p:spPr>
          <a:xfrm>
            <a:off x="6805246" y="1113691"/>
            <a:ext cx="4290646" cy="5143012"/>
          </a:xfrm>
          <a:prstGeom prst="rect">
            <a:avLst/>
          </a:prstGeom>
        </p:spPr>
      </p:pic>
    </p:spTree>
    <p:extLst>
      <p:ext uri="{BB962C8B-B14F-4D97-AF65-F5344CB8AC3E}">
        <p14:creationId xmlns:p14="http://schemas.microsoft.com/office/powerpoint/2010/main" val="304452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15</a:t>
            </a:fld>
            <a:endParaRPr lang="es-PE"/>
          </a:p>
        </p:txBody>
      </p:sp>
      <p:sp>
        <p:nvSpPr>
          <p:cNvPr id="7" name="CuadroTexto 6">
            <a:extLst>
              <a:ext uri="{FF2B5EF4-FFF2-40B4-BE49-F238E27FC236}">
                <a16:creationId xmlns:a16="http://schemas.microsoft.com/office/drawing/2014/main" id="{25DBA59F-EFEC-090A-3628-05B3F6EC518A}"/>
              </a:ext>
            </a:extLst>
          </p:cNvPr>
          <p:cNvSpPr txBox="1"/>
          <p:nvPr/>
        </p:nvSpPr>
        <p:spPr>
          <a:xfrm>
            <a:off x="663940" y="932961"/>
            <a:ext cx="3323492" cy="369332"/>
          </a:xfrm>
          <a:prstGeom prst="rect">
            <a:avLst/>
          </a:prstGeom>
          <a:noFill/>
        </p:spPr>
        <p:txBody>
          <a:bodyPr wrap="square" rtlCol="0">
            <a:spAutoFit/>
          </a:bodyPr>
          <a:lstStyle/>
          <a:p>
            <a:r>
              <a:rPr lang="es-CL" dirty="0"/>
              <a:t>Mecanismos de Ruptura de Rocas </a:t>
            </a:r>
          </a:p>
        </p:txBody>
      </p:sp>
      <p:pic>
        <p:nvPicPr>
          <p:cNvPr id="4" name="Imagen 3">
            <a:extLst>
              <a:ext uri="{FF2B5EF4-FFF2-40B4-BE49-F238E27FC236}">
                <a16:creationId xmlns:a16="http://schemas.microsoft.com/office/drawing/2014/main" id="{BEBB7528-33C2-B2E9-BABA-8FE611C2CF72}"/>
              </a:ext>
            </a:extLst>
          </p:cNvPr>
          <p:cNvPicPr>
            <a:picLocks noChangeAspect="1"/>
          </p:cNvPicPr>
          <p:nvPr/>
        </p:nvPicPr>
        <p:blipFill rotWithShape="1">
          <a:blip r:embed="rId5"/>
          <a:srcRect l="39210" t="23761" r="20887" b="4031"/>
          <a:stretch/>
        </p:blipFill>
        <p:spPr>
          <a:xfrm>
            <a:off x="890954" y="1361166"/>
            <a:ext cx="4378570" cy="4951969"/>
          </a:xfrm>
          <a:prstGeom prst="rect">
            <a:avLst/>
          </a:prstGeom>
        </p:spPr>
      </p:pic>
      <p:pic>
        <p:nvPicPr>
          <p:cNvPr id="10" name="Imagen 9">
            <a:extLst>
              <a:ext uri="{FF2B5EF4-FFF2-40B4-BE49-F238E27FC236}">
                <a16:creationId xmlns:a16="http://schemas.microsoft.com/office/drawing/2014/main" id="{5A625E25-9B17-A71B-7B30-6B1D90424E23}"/>
              </a:ext>
            </a:extLst>
          </p:cNvPr>
          <p:cNvPicPr>
            <a:picLocks noChangeAspect="1"/>
          </p:cNvPicPr>
          <p:nvPr/>
        </p:nvPicPr>
        <p:blipFill rotWithShape="1">
          <a:blip r:embed="rId6"/>
          <a:srcRect l="40064" t="41111" r="21635" b="12564"/>
          <a:stretch/>
        </p:blipFill>
        <p:spPr>
          <a:xfrm>
            <a:off x="6346356" y="1361166"/>
            <a:ext cx="5007444" cy="3785265"/>
          </a:xfrm>
          <a:prstGeom prst="rect">
            <a:avLst/>
          </a:prstGeom>
        </p:spPr>
      </p:pic>
      <p:pic>
        <p:nvPicPr>
          <p:cNvPr id="14" name="Imagen 13">
            <a:extLst>
              <a:ext uri="{FF2B5EF4-FFF2-40B4-BE49-F238E27FC236}">
                <a16:creationId xmlns:a16="http://schemas.microsoft.com/office/drawing/2014/main" id="{AFD828B8-4842-059D-9EBB-603EF1047F99}"/>
              </a:ext>
            </a:extLst>
          </p:cNvPr>
          <p:cNvPicPr>
            <a:picLocks noChangeAspect="1"/>
          </p:cNvPicPr>
          <p:nvPr/>
        </p:nvPicPr>
        <p:blipFill rotWithShape="1">
          <a:blip r:embed="rId7"/>
          <a:srcRect l="39798" t="48974" r="20939" b="40599"/>
          <a:stretch/>
        </p:blipFill>
        <p:spPr>
          <a:xfrm>
            <a:off x="6346356" y="5275955"/>
            <a:ext cx="5007444" cy="878660"/>
          </a:xfrm>
          <a:prstGeom prst="rect">
            <a:avLst/>
          </a:prstGeom>
        </p:spPr>
      </p:pic>
    </p:spTree>
    <p:extLst>
      <p:ext uri="{BB962C8B-B14F-4D97-AF65-F5344CB8AC3E}">
        <p14:creationId xmlns:p14="http://schemas.microsoft.com/office/powerpoint/2010/main" val="29585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16</a:t>
            </a:fld>
            <a:endParaRPr lang="es-PE"/>
          </a:p>
        </p:txBody>
      </p:sp>
      <p:sp>
        <p:nvSpPr>
          <p:cNvPr id="6" name="CuadroTexto 5">
            <a:extLst>
              <a:ext uri="{FF2B5EF4-FFF2-40B4-BE49-F238E27FC236}">
                <a16:creationId xmlns:a16="http://schemas.microsoft.com/office/drawing/2014/main" id="{44916AA9-3800-DB56-F2E9-34F98AF2CC2C}"/>
              </a:ext>
            </a:extLst>
          </p:cNvPr>
          <p:cNvSpPr txBox="1"/>
          <p:nvPr/>
        </p:nvSpPr>
        <p:spPr>
          <a:xfrm>
            <a:off x="533400" y="874088"/>
            <a:ext cx="6096000" cy="4955203"/>
          </a:xfrm>
          <a:prstGeom prst="rect">
            <a:avLst/>
          </a:prstGeom>
          <a:noFill/>
        </p:spPr>
        <p:txBody>
          <a:bodyPr wrap="square">
            <a:spAutoFit/>
          </a:bodyPr>
          <a:lstStyle/>
          <a:p>
            <a:r>
              <a:rPr lang="es-ES" dirty="0"/>
              <a:t>Vibraciones originadas por tronadura </a:t>
            </a:r>
          </a:p>
          <a:p>
            <a:endParaRPr lang="es-ES" dirty="0"/>
          </a:p>
          <a:p>
            <a:r>
              <a:rPr lang="es-ES" sz="1400" dirty="0"/>
              <a:t>Los principales actores que se originan una vez comenzada la voladura son las vibraciones, ondas aéreas y las proyecciones de roca fragmentada. Las que de algún u otro modo provocan daño a las estructuras próximas.</a:t>
            </a:r>
          </a:p>
          <a:p>
            <a:endParaRPr lang="es-ES" sz="1400" dirty="0"/>
          </a:p>
          <a:p>
            <a:r>
              <a:rPr lang="es-ES" sz="1400" dirty="0"/>
              <a:t> Las variables que intervienen al comportamiento de las vibraciones son, en principio las mismas que afectan la tronadura. Las cuales son las siguientes: </a:t>
            </a:r>
          </a:p>
          <a:p>
            <a:endParaRPr lang="es-ES" sz="1400" dirty="0"/>
          </a:p>
          <a:p>
            <a:pPr marL="342900" indent="-342900">
              <a:buAutoNum type="arabicPeriod"/>
            </a:pPr>
            <a:r>
              <a:rPr lang="es-ES" sz="1400" b="1" dirty="0"/>
              <a:t>Geología local y características de la roca: </a:t>
            </a:r>
            <a:r>
              <a:rPr lang="es-ES" sz="1400" dirty="0"/>
              <a:t>cuando la onda se enfrenta a macizos rocosos homogéneos, las vibraciones se propagan en todas direcciones, y en el caso de enfrentarse a estructuras geológicas complejas, la dirección puede variar. Esto conlleva a cambios en la intensidad y frecuencia de éstas. Otro punto por considerar es que la magnitud de las vibraciones decrece a grandes distancias, dado que hay un consumo considerable de la energía en vencer las fricciones entre partículas, esto es importante tenerlo en consideración para el estudio de campo lejano. </a:t>
            </a:r>
          </a:p>
          <a:p>
            <a:pPr marL="342900" indent="-342900">
              <a:buAutoNum type="arabicPeriod"/>
            </a:pPr>
            <a:endParaRPr lang="es-ES" sz="1400" dirty="0"/>
          </a:p>
          <a:p>
            <a:pPr marL="342900" indent="-342900">
              <a:buAutoNum type="arabicPeriod"/>
            </a:pPr>
            <a:r>
              <a:rPr lang="es-ES" sz="1400" b="1" dirty="0"/>
              <a:t> Peso de la carga operante</a:t>
            </a:r>
            <a:r>
              <a:rPr lang="es-ES" sz="1400" dirty="0"/>
              <a:t>: la magnitud de las vibraciones varía según la carga detonada y distancia. En tronaduras con más de un detonador aumenta la carga por retardo, por lo que afecta directamente la intensidad de las vibraciones.</a:t>
            </a:r>
            <a:endParaRPr lang="es-CL" sz="1400" dirty="0"/>
          </a:p>
        </p:txBody>
      </p:sp>
      <p:pic>
        <p:nvPicPr>
          <p:cNvPr id="8" name="Imagen 7">
            <a:extLst>
              <a:ext uri="{FF2B5EF4-FFF2-40B4-BE49-F238E27FC236}">
                <a16:creationId xmlns:a16="http://schemas.microsoft.com/office/drawing/2014/main" id="{9B3A6DF5-5E9B-95F5-A0AD-8178F8D393A7}"/>
              </a:ext>
            </a:extLst>
          </p:cNvPr>
          <p:cNvPicPr>
            <a:picLocks noChangeAspect="1"/>
          </p:cNvPicPr>
          <p:nvPr/>
        </p:nvPicPr>
        <p:blipFill>
          <a:blip r:embed="rId5"/>
          <a:stretch>
            <a:fillRect/>
          </a:stretch>
        </p:blipFill>
        <p:spPr>
          <a:xfrm>
            <a:off x="7295454" y="1149154"/>
            <a:ext cx="4314056" cy="3233004"/>
          </a:xfrm>
          <a:prstGeom prst="rect">
            <a:avLst/>
          </a:prstGeom>
        </p:spPr>
      </p:pic>
      <p:pic>
        <p:nvPicPr>
          <p:cNvPr id="13" name="Imagen 12">
            <a:extLst>
              <a:ext uri="{FF2B5EF4-FFF2-40B4-BE49-F238E27FC236}">
                <a16:creationId xmlns:a16="http://schemas.microsoft.com/office/drawing/2014/main" id="{207A1A17-635E-6118-3116-7A9B047B2554}"/>
              </a:ext>
            </a:extLst>
          </p:cNvPr>
          <p:cNvPicPr>
            <a:picLocks noChangeAspect="1"/>
          </p:cNvPicPr>
          <p:nvPr/>
        </p:nvPicPr>
        <p:blipFill rotWithShape="1">
          <a:blip r:embed="rId6"/>
          <a:srcRect l="69337" t="30256" r="8547" b="36838"/>
          <a:stretch/>
        </p:blipFill>
        <p:spPr>
          <a:xfrm>
            <a:off x="8540262" y="4382158"/>
            <a:ext cx="2426678" cy="2256693"/>
          </a:xfrm>
          <a:prstGeom prst="rect">
            <a:avLst/>
          </a:prstGeom>
        </p:spPr>
      </p:pic>
    </p:spTree>
    <p:extLst>
      <p:ext uri="{BB962C8B-B14F-4D97-AF65-F5344CB8AC3E}">
        <p14:creationId xmlns:p14="http://schemas.microsoft.com/office/powerpoint/2010/main" val="3682946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extLst>
              <p:ext uri="{D42A27DB-BD31-4B8C-83A1-F6EECF244321}">
                <p14:modId xmlns:p14="http://schemas.microsoft.com/office/powerpoint/2010/main" val="27705000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17</a:t>
            </a:fld>
            <a:endParaRPr lang="es-PE"/>
          </a:p>
        </p:txBody>
      </p:sp>
      <p:sp>
        <p:nvSpPr>
          <p:cNvPr id="4" name="CuadroTexto 3">
            <a:extLst>
              <a:ext uri="{FF2B5EF4-FFF2-40B4-BE49-F238E27FC236}">
                <a16:creationId xmlns:a16="http://schemas.microsoft.com/office/drawing/2014/main" id="{C02FB9DB-EFC2-09C7-3B0A-40081B68B1FF}"/>
              </a:ext>
            </a:extLst>
          </p:cNvPr>
          <p:cNvSpPr txBox="1"/>
          <p:nvPr/>
        </p:nvSpPr>
        <p:spPr>
          <a:xfrm>
            <a:off x="286943" y="874088"/>
            <a:ext cx="6096000" cy="2246769"/>
          </a:xfrm>
          <a:prstGeom prst="rect">
            <a:avLst/>
          </a:prstGeom>
          <a:noFill/>
        </p:spPr>
        <p:txBody>
          <a:bodyPr wrap="square">
            <a:spAutoFit/>
          </a:bodyPr>
          <a:lstStyle/>
          <a:p>
            <a:r>
              <a:rPr lang="es-ES" sz="1400" b="1" dirty="0"/>
              <a:t>3. Distancia al punto de voladura: </a:t>
            </a:r>
            <a:r>
              <a:rPr lang="es-ES" sz="1400" dirty="0"/>
              <a:t>las vibraciones dependen de la distancia en que se realiza la voladura, a medida que la distancia aumenta, la intensidad de las vibraciones disminuye. Otro efecto que determina la distancia es la atenuación de las frecuencias altas, ya que el macizo rocoso actúa como filtro pasa-baja, esto quiere decir que, a mayores distancias, se medirán rangos de frecuencia menores. Lo anterior se explica mediante la Ecuación</a:t>
            </a:r>
          </a:p>
          <a:p>
            <a:endParaRPr lang="es-ES" sz="1400" dirty="0"/>
          </a:p>
          <a:p>
            <a:endParaRPr lang="es-ES" sz="1400" dirty="0"/>
          </a:p>
          <a:p>
            <a:endParaRPr lang="es-ES" sz="1400" dirty="0"/>
          </a:p>
          <a:p>
            <a:endParaRPr lang="es-CL" sz="1400" dirty="0"/>
          </a:p>
        </p:txBody>
      </p:sp>
      <p:pic>
        <p:nvPicPr>
          <p:cNvPr id="8" name="Imagen 7">
            <a:extLst>
              <a:ext uri="{FF2B5EF4-FFF2-40B4-BE49-F238E27FC236}">
                <a16:creationId xmlns:a16="http://schemas.microsoft.com/office/drawing/2014/main" id="{65D4CDAB-36DC-C526-B4F7-D26A07D99D83}"/>
              </a:ext>
            </a:extLst>
          </p:cNvPr>
          <p:cNvPicPr>
            <a:picLocks noChangeAspect="1"/>
          </p:cNvPicPr>
          <p:nvPr/>
        </p:nvPicPr>
        <p:blipFill rotWithShape="1">
          <a:blip r:embed="rId5"/>
          <a:srcRect l="39797" t="34872" r="24359" b="46581"/>
          <a:stretch/>
        </p:blipFill>
        <p:spPr>
          <a:xfrm>
            <a:off x="691660" y="2258984"/>
            <a:ext cx="3933092" cy="1271954"/>
          </a:xfrm>
          <a:prstGeom prst="rect">
            <a:avLst/>
          </a:prstGeom>
        </p:spPr>
      </p:pic>
      <p:sp>
        <p:nvSpPr>
          <p:cNvPr id="10" name="CuadroTexto 9">
            <a:extLst>
              <a:ext uri="{FF2B5EF4-FFF2-40B4-BE49-F238E27FC236}">
                <a16:creationId xmlns:a16="http://schemas.microsoft.com/office/drawing/2014/main" id="{3C748ABE-C4D4-14FF-7894-A05AEF6DDFB1}"/>
              </a:ext>
            </a:extLst>
          </p:cNvPr>
          <p:cNvSpPr txBox="1"/>
          <p:nvPr/>
        </p:nvSpPr>
        <p:spPr>
          <a:xfrm>
            <a:off x="387663" y="3674756"/>
            <a:ext cx="6096000" cy="1661993"/>
          </a:xfrm>
          <a:prstGeom prst="rect">
            <a:avLst/>
          </a:prstGeom>
          <a:noFill/>
        </p:spPr>
        <p:txBody>
          <a:bodyPr wrap="square">
            <a:spAutoFit/>
          </a:bodyPr>
          <a:lstStyle/>
          <a:p>
            <a:r>
              <a:rPr lang="es-ES" sz="1400" b="1" dirty="0"/>
              <a:t>4. Consumo específico del explosivo: </a:t>
            </a:r>
            <a:r>
              <a:rPr lang="es-ES" sz="1400" dirty="0"/>
              <a:t>el reducir el consumo específico de la tronadura, no significa que los niveles de vibraciones disminuyan. Hay casos donde se ha bajado el consumo de explosivo un 20 [%] con respecto al óptimo, los niveles de vibración medidos se han multiplicado por 2 y por 3, como consecuencia del gran confinamiento y mala distribución. La Ilustración 10 presenta un gráfico consumo especifico vs velocidad de partícula y el limite donde ocurre el riesgo de proyecciones. </a:t>
            </a:r>
            <a:endParaRPr lang="es-CL" sz="1400" dirty="0"/>
          </a:p>
        </p:txBody>
      </p:sp>
      <p:pic>
        <p:nvPicPr>
          <p:cNvPr id="16" name="Imagen 15">
            <a:extLst>
              <a:ext uri="{FF2B5EF4-FFF2-40B4-BE49-F238E27FC236}">
                <a16:creationId xmlns:a16="http://schemas.microsoft.com/office/drawing/2014/main" id="{3ACC2F6A-98EC-8DFD-ABB6-EB5D0D7EF928}"/>
              </a:ext>
            </a:extLst>
          </p:cNvPr>
          <p:cNvPicPr>
            <a:picLocks noChangeAspect="1"/>
          </p:cNvPicPr>
          <p:nvPr/>
        </p:nvPicPr>
        <p:blipFill rotWithShape="1">
          <a:blip r:embed="rId6"/>
          <a:srcRect l="40280" t="29744" r="21048" b="41966"/>
          <a:stretch/>
        </p:blipFill>
        <p:spPr>
          <a:xfrm>
            <a:off x="6729315" y="3751383"/>
            <a:ext cx="5128079" cy="2344617"/>
          </a:xfrm>
          <a:prstGeom prst="rect">
            <a:avLst/>
          </a:prstGeom>
        </p:spPr>
      </p:pic>
      <p:pic>
        <p:nvPicPr>
          <p:cNvPr id="17" name="Imagen 16">
            <a:extLst>
              <a:ext uri="{FF2B5EF4-FFF2-40B4-BE49-F238E27FC236}">
                <a16:creationId xmlns:a16="http://schemas.microsoft.com/office/drawing/2014/main" id="{4724792A-BAC4-3342-9E0A-D334336A3783}"/>
              </a:ext>
            </a:extLst>
          </p:cNvPr>
          <p:cNvPicPr>
            <a:picLocks noChangeAspect="1"/>
          </p:cNvPicPr>
          <p:nvPr/>
        </p:nvPicPr>
        <p:blipFill>
          <a:blip r:embed="rId7"/>
          <a:stretch>
            <a:fillRect/>
          </a:stretch>
        </p:blipFill>
        <p:spPr>
          <a:xfrm>
            <a:off x="8168420" y="1438275"/>
            <a:ext cx="2466975" cy="1847850"/>
          </a:xfrm>
          <a:prstGeom prst="rect">
            <a:avLst/>
          </a:prstGeom>
        </p:spPr>
      </p:pic>
    </p:spTree>
    <p:extLst>
      <p:ext uri="{BB962C8B-B14F-4D97-AF65-F5344CB8AC3E}">
        <p14:creationId xmlns:p14="http://schemas.microsoft.com/office/powerpoint/2010/main" val="1408977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18</a:t>
            </a:fld>
            <a:endParaRPr lang="es-PE"/>
          </a:p>
        </p:txBody>
      </p:sp>
      <p:sp>
        <p:nvSpPr>
          <p:cNvPr id="6" name="CuadroTexto 5">
            <a:extLst>
              <a:ext uri="{FF2B5EF4-FFF2-40B4-BE49-F238E27FC236}">
                <a16:creationId xmlns:a16="http://schemas.microsoft.com/office/drawing/2014/main" id="{AF24F39A-C31E-8242-A6B1-AD0742196A4F}"/>
              </a:ext>
            </a:extLst>
          </p:cNvPr>
          <p:cNvSpPr txBox="1"/>
          <p:nvPr/>
        </p:nvSpPr>
        <p:spPr>
          <a:xfrm>
            <a:off x="662354" y="1310533"/>
            <a:ext cx="6096000" cy="3970318"/>
          </a:xfrm>
          <a:prstGeom prst="rect">
            <a:avLst/>
          </a:prstGeom>
          <a:noFill/>
        </p:spPr>
        <p:txBody>
          <a:bodyPr wrap="square">
            <a:spAutoFit/>
          </a:bodyPr>
          <a:lstStyle/>
          <a:p>
            <a:r>
              <a:rPr lang="es-ES" b="1" dirty="0"/>
              <a:t>5. Tipo de explosivos: </a:t>
            </a:r>
            <a:r>
              <a:rPr lang="es-ES" dirty="0"/>
              <a:t>según Hagan y Kennedy (1981) los explosivos que generen presiones más bajas provocaran magnitudes de vibraciones menores, como es el </a:t>
            </a:r>
            <a:r>
              <a:rPr lang="es-ES" dirty="0" err="1"/>
              <a:t>Ammonium</a:t>
            </a:r>
            <a:r>
              <a:rPr lang="es-ES" dirty="0"/>
              <a:t> </a:t>
            </a:r>
            <a:r>
              <a:rPr lang="es-ES" dirty="0" err="1"/>
              <a:t>Nitrate</a:t>
            </a:r>
            <a:r>
              <a:rPr lang="es-ES" dirty="0"/>
              <a:t> - Fuel </a:t>
            </a:r>
            <a:r>
              <a:rPr lang="es-ES" dirty="0" err="1"/>
              <a:t>Oil</a:t>
            </a:r>
            <a:r>
              <a:rPr lang="es-ES" dirty="0"/>
              <a:t> (conocido comúnmente como ANFO), si este se compara con hidrogeles la intensidad de las vibraciones pueden llegar al doble. </a:t>
            </a:r>
          </a:p>
          <a:p>
            <a:endParaRPr lang="es-ES" dirty="0"/>
          </a:p>
          <a:p>
            <a:r>
              <a:rPr lang="es-ES" dirty="0"/>
              <a:t> </a:t>
            </a:r>
            <a:r>
              <a:rPr lang="es-ES" b="1" dirty="0"/>
              <a:t>6. Tiempos de retardo: </a:t>
            </a:r>
            <a:r>
              <a:rPr lang="es-ES" dirty="0"/>
              <a:t>el intervalo de retardo entre la detonación de los pozos, se puede considerar el tiempo nominal o efectivo, el primero es la diferencia entre los tiempos nominales de iniciación, en cambio el efectivo es la diferencia de los tiempos de llegada de los pulsos generados por la detonación. En la Ecuación 2 se presenta la relación entre el tiempo efectivo y el nominal </a:t>
            </a:r>
            <a:endParaRPr lang="es-CL" dirty="0"/>
          </a:p>
        </p:txBody>
      </p:sp>
      <p:pic>
        <p:nvPicPr>
          <p:cNvPr id="9" name="Imagen 8">
            <a:extLst>
              <a:ext uri="{FF2B5EF4-FFF2-40B4-BE49-F238E27FC236}">
                <a16:creationId xmlns:a16="http://schemas.microsoft.com/office/drawing/2014/main" id="{F761CF19-156C-133B-0810-A6277D00BFAD}"/>
              </a:ext>
            </a:extLst>
          </p:cNvPr>
          <p:cNvPicPr>
            <a:picLocks noChangeAspect="1"/>
          </p:cNvPicPr>
          <p:nvPr/>
        </p:nvPicPr>
        <p:blipFill rotWithShape="1">
          <a:blip r:embed="rId5"/>
          <a:srcRect l="39156" t="37607" r="24253" b="32991"/>
          <a:stretch/>
        </p:blipFill>
        <p:spPr>
          <a:xfrm>
            <a:off x="6957646" y="3014338"/>
            <a:ext cx="5077300" cy="2549769"/>
          </a:xfrm>
          <a:prstGeom prst="rect">
            <a:avLst/>
          </a:prstGeom>
        </p:spPr>
      </p:pic>
    </p:spTree>
    <p:extLst>
      <p:ext uri="{BB962C8B-B14F-4D97-AF65-F5344CB8AC3E}">
        <p14:creationId xmlns:p14="http://schemas.microsoft.com/office/powerpoint/2010/main" val="3921096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19</a:t>
            </a:fld>
            <a:endParaRPr lang="es-PE"/>
          </a:p>
        </p:txBody>
      </p:sp>
      <p:sp>
        <p:nvSpPr>
          <p:cNvPr id="4" name="CuadroTexto 3">
            <a:extLst>
              <a:ext uri="{FF2B5EF4-FFF2-40B4-BE49-F238E27FC236}">
                <a16:creationId xmlns:a16="http://schemas.microsoft.com/office/drawing/2014/main" id="{76D9ADC2-C1AA-7FA8-D41E-08A8690DFB58}"/>
              </a:ext>
            </a:extLst>
          </p:cNvPr>
          <p:cNvSpPr txBox="1"/>
          <p:nvPr/>
        </p:nvSpPr>
        <p:spPr>
          <a:xfrm>
            <a:off x="304528" y="1978078"/>
            <a:ext cx="6096000" cy="2585323"/>
          </a:xfrm>
          <a:prstGeom prst="rect">
            <a:avLst/>
          </a:prstGeom>
          <a:noFill/>
        </p:spPr>
        <p:txBody>
          <a:bodyPr wrap="square">
            <a:spAutoFit/>
          </a:bodyPr>
          <a:lstStyle/>
          <a:p>
            <a:r>
              <a:rPr lang="es-ES" b="1" dirty="0"/>
              <a:t>7. Variables geométricas de la tronadura: </a:t>
            </a:r>
            <a:r>
              <a:rPr lang="es-ES" dirty="0"/>
              <a:t>las principales variables geométricas para la tronadura son el diámetro de perforación, debido que, a mayor diámetro, mayor será la cantidad de explosivo. La altura del banco, dado que, tiene relación directa con el </a:t>
            </a:r>
            <a:r>
              <a:rPr lang="es-ES" dirty="0" err="1"/>
              <a:t>burden</a:t>
            </a:r>
            <a:r>
              <a:rPr lang="es-ES" dirty="0"/>
              <a:t>, espaciamiento. La sobre perforación por la distribución del explosivo, y el desacoplamiento (se logra al colocar tacos de aire entre el explosivo y el taco de gravilla) que disminuye la intensidad de las vibraciones.</a:t>
            </a:r>
            <a:endParaRPr lang="es-CL" dirty="0"/>
          </a:p>
        </p:txBody>
      </p:sp>
      <p:pic>
        <p:nvPicPr>
          <p:cNvPr id="7" name="Imagen 6">
            <a:extLst>
              <a:ext uri="{FF2B5EF4-FFF2-40B4-BE49-F238E27FC236}">
                <a16:creationId xmlns:a16="http://schemas.microsoft.com/office/drawing/2014/main" id="{255E199D-D9EE-4D98-4244-2B49EFBAECA5}"/>
              </a:ext>
            </a:extLst>
          </p:cNvPr>
          <p:cNvPicPr>
            <a:picLocks noChangeAspect="1"/>
          </p:cNvPicPr>
          <p:nvPr/>
        </p:nvPicPr>
        <p:blipFill rotWithShape="1">
          <a:blip r:embed="rId5"/>
          <a:srcRect t="23163" b="12478"/>
          <a:stretch/>
        </p:blipFill>
        <p:spPr>
          <a:xfrm>
            <a:off x="6544079" y="2057400"/>
            <a:ext cx="5343393" cy="4050323"/>
          </a:xfrm>
          <a:prstGeom prst="rect">
            <a:avLst/>
          </a:prstGeom>
        </p:spPr>
      </p:pic>
    </p:spTree>
    <p:extLst>
      <p:ext uri="{BB962C8B-B14F-4D97-AF65-F5344CB8AC3E}">
        <p14:creationId xmlns:p14="http://schemas.microsoft.com/office/powerpoint/2010/main" val="104602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SUPERVISIÓN EN PERFORACION </a:t>
            </a:r>
          </a:p>
          <a:p>
            <a:r>
              <a:rPr lang="es-ES" sz="3000" dirty="0">
                <a:solidFill>
                  <a:srgbClr val="00F3B5"/>
                </a:solidFill>
                <a:latin typeface="Prompt" panose="00000800000000000000" pitchFamily="2" charset="-34"/>
                <a:cs typeface="Prompt" panose="00000800000000000000" pitchFamily="2" charset="-34"/>
              </a:rPr>
              <a:t>Y VOLADURA SUPERFICIAL Y SUBTERRÁNEA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MBA, Ing.  Hernán Navea </a:t>
            </a:r>
            <a:r>
              <a:rPr kumimoji="0" lang="en-US" sz="1600" b="0" i="0" u="none" strike="noStrike" cap="none" spc="0" normalizeH="0" baseline="0" noProof="0" dirty="0" err="1">
                <a:ln>
                  <a:noFill/>
                </a:ln>
                <a:solidFill>
                  <a:schemeClr val="bg1"/>
                </a:solidFill>
                <a:effectLst/>
                <a:uLnTx/>
                <a:uFillTx/>
              </a:rPr>
              <a:t>Zárate</a:t>
            </a:r>
            <a:endParaRPr kumimoji="0" lang="en-US" sz="1600" b="0" i="0" u="none" strike="noStrike" cap="none" spc="0" normalizeH="0" baseline="0" noProof="0" dirty="0">
              <a:ln>
                <a:noFill/>
              </a:ln>
              <a:solidFill>
                <a:schemeClr val="bg1"/>
              </a:solidFill>
              <a:effectLst/>
              <a:uLnTx/>
              <a:uFillTx/>
            </a:endParaRPr>
          </a:p>
          <a:p>
            <a:pPr marL="0" marR="0" lvl="0" indent="-228600" defTabSz="914400" fontAlgn="auto">
              <a:lnSpc>
                <a:spcPct val="110000"/>
              </a:lnSpc>
              <a:spcBef>
                <a:spcPts val="700"/>
              </a:spcBef>
              <a:spcAft>
                <a:spcPts val="0"/>
              </a:spcAft>
              <a:buClr>
                <a:schemeClr val="tx2"/>
              </a:buClr>
              <a:buSzTx/>
              <a:buFontTx/>
              <a:buNone/>
              <a:tabLst/>
              <a:defRPr/>
            </a:pPr>
            <a:endParaRPr kumimoji="0" lang="en-US" sz="1600" b="0" i="0" u="none" strike="noStrike"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20</a:t>
            </a:fld>
            <a:endParaRPr lang="es-PE"/>
          </a:p>
        </p:txBody>
      </p:sp>
      <p:pic>
        <p:nvPicPr>
          <p:cNvPr id="6" name="Imagen 5">
            <a:extLst>
              <a:ext uri="{FF2B5EF4-FFF2-40B4-BE49-F238E27FC236}">
                <a16:creationId xmlns:a16="http://schemas.microsoft.com/office/drawing/2014/main" id="{A455EBAA-AFF0-1C01-9C14-F93F00284BC9}"/>
              </a:ext>
            </a:extLst>
          </p:cNvPr>
          <p:cNvPicPr>
            <a:picLocks noChangeAspect="1"/>
          </p:cNvPicPr>
          <p:nvPr/>
        </p:nvPicPr>
        <p:blipFill rotWithShape="1">
          <a:blip r:embed="rId5"/>
          <a:srcRect l="31464" t="26154" r="14850" b="25812"/>
          <a:stretch/>
        </p:blipFill>
        <p:spPr>
          <a:xfrm>
            <a:off x="2369672" y="1471246"/>
            <a:ext cx="7452655" cy="4167555"/>
          </a:xfrm>
          <a:prstGeom prst="rect">
            <a:avLst/>
          </a:prstGeom>
        </p:spPr>
      </p:pic>
    </p:spTree>
    <p:extLst>
      <p:ext uri="{BB962C8B-B14F-4D97-AF65-F5344CB8AC3E}">
        <p14:creationId xmlns:p14="http://schemas.microsoft.com/office/powerpoint/2010/main" val="3600846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21</a:t>
            </a:fld>
            <a:endParaRPr lang="es-PE"/>
          </a:p>
        </p:txBody>
      </p:sp>
      <p:pic>
        <p:nvPicPr>
          <p:cNvPr id="6" name="Imagen 5">
            <a:extLst>
              <a:ext uri="{FF2B5EF4-FFF2-40B4-BE49-F238E27FC236}">
                <a16:creationId xmlns:a16="http://schemas.microsoft.com/office/drawing/2014/main" id="{8DF5A38B-6A13-3DED-8D9A-9AB5AD044854}"/>
              </a:ext>
            </a:extLst>
          </p:cNvPr>
          <p:cNvPicPr>
            <a:picLocks noChangeAspect="1"/>
          </p:cNvPicPr>
          <p:nvPr/>
        </p:nvPicPr>
        <p:blipFill rotWithShape="1">
          <a:blip r:embed="rId5"/>
          <a:srcRect l="22223" t="20684" r="5822" b="9573"/>
          <a:stretch/>
        </p:blipFill>
        <p:spPr>
          <a:xfrm>
            <a:off x="1896207" y="1147223"/>
            <a:ext cx="8399585" cy="5088391"/>
          </a:xfrm>
          <a:prstGeom prst="rect">
            <a:avLst/>
          </a:prstGeom>
        </p:spPr>
      </p:pic>
    </p:spTree>
    <p:extLst>
      <p:ext uri="{BB962C8B-B14F-4D97-AF65-F5344CB8AC3E}">
        <p14:creationId xmlns:p14="http://schemas.microsoft.com/office/powerpoint/2010/main" val="2030085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22</a:t>
            </a:fld>
            <a:endParaRPr lang="es-PE"/>
          </a:p>
        </p:txBody>
      </p:sp>
      <p:pic>
        <p:nvPicPr>
          <p:cNvPr id="4" name="Imagen 3">
            <a:extLst>
              <a:ext uri="{FF2B5EF4-FFF2-40B4-BE49-F238E27FC236}">
                <a16:creationId xmlns:a16="http://schemas.microsoft.com/office/drawing/2014/main" id="{4B17AAE8-0715-4F7F-AFEB-782DBB62B8F2}"/>
              </a:ext>
            </a:extLst>
          </p:cNvPr>
          <p:cNvPicPr>
            <a:picLocks noChangeAspect="1"/>
          </p:cNvPicPr>
          <p:nvPr/>
        </p:nvPicPr>
        <p:blipFill rotWithShape="1">
          <a:blip r:embed="rId5"/>
          <a:srcRect l="23343" t="20513" r="6304" b="32821"/>
          <a:stretch/>
        </p:blipFill>
        <p:spPr>
          <a:xfrm>
            <a:off x="1884483" y="1689831"/>
            <a:ext cx="9214209" cy="3820015"/>
          </a:xfrm>
          <a:prstGeom prst="rect">
            <a:avLst/>
          </a:prstGeom>
        </p:spPr>
      </p:pic>
    </p:spTree>
    <p:extLst>
      <p:ext uri="{BB962C8B-B14F-4D97-AF65-F5344CB8AC3E}">
        <p14:creationId xmlns:p14="http://schemas.microsoft.com/office/powerpoint/2010/main" val="3669842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23</a:t>
            </a:fld>
            <a:endParaRPr lang="es-PE"/>
          </a:p>
        </p:txBody>
      </p:sp>
      <p:pic>
        <p:nvPicPr>
          <p:cNvPr id="6" name="Imagen 5">
            <a:extLst>
              <a:ext uri="{FF2B5EF4-FFF2-40B4-BE49-F238E27FC236}">
                <a16:creationId xmlns:a16="http://schemas.microsoft.com/office/drawing/2014/main" id="{5B6F7855-77AC-C672-024D-A53EE09C103D}"/>
              </a:ext>
            </a:extLst>
          </p:cNvPr>
          <p:cNvPicPr>
            <a:picLocks noChangeAspect="1"/>
          </p:cNvPicPr>
          <p:nvPr/>
        </p:nvPicPr>
        <p:blipFill rotWithShape="1">
          <a:blip r:embed="rId5"/>
          <a:srcRect l="23024" t="20171" r="5289" b="22991"/>
          <a:stretch/>
        </p:blipFill>
        <p:spPr>
          <a:xfrm>
            <a:off x="2256692" y="1436077"/>
            <a:ext cx="7866186" cy="3897924"/>
          </a:xfrm>
          <a:prstGeom prst="rect">
            <a:avLst/>
          </a:prstGeom>
        </p:spPr>
      </p:pic>
    </p:spTree>
    <p:extLst>
      <p:ext uri="{BB962C8B-B14F-4D97-AF65-F5344CB8AC3E}">
        <p14:creationId xmlns:p14="http://schemas.microsoft.com/office/powerpoint/2010/main" val="2995488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24</a:t>
            </a:fld>
            <a:endParaRPr lang="es-PE"/>
          </a:p>
        </p:txBody>
      </p:sp>
      <p:pic>
        <p:nvPicPr>
          <p:cNvPr id="4" name="Imagen 3">
            <a:extLst>
              <a:ext uri="{FF2B5EF4-FFF2-40B4-BE49-F238E27FC236}">
                <a16:creationId xmlns:a16="http://schemas.microsoft.com/office/drawing/2014/main" id="{A96F2903-DC3B-88D4-70C4-54D29D2D4CA4}"/>
              </a:ext>
            </a:extLst>
          </p:cNvPr>
          <p:cNvPicPr>
            <a:picLocks noChangeAspect="1"/>
          </p:cNvPicPr>
          <p:nvPr/>
        </p:nvPicPr>
        <p:blipFill rotWithShape="1">
          <a:blip r:embed="rId5"/>
          <a:srcRect l="22917" t="20513" r="5556" b="6240"/>
          <a:stretch/>
        </p:blipFill>
        <p:spPr>
          <a:xfrm>
            <a:off x="2133600" y="1103549"/>
            <a:ext cx="7848600" cy="5023340"/>
          </a:xfrm>
          <a:prstGeom prst="rect">
            <a:avLst/>
          </a:prstGeom>
        </p:spPr>
      </p:pic>
    </p:spTree>
    <p:extLst>
      <p:ext uri="{BB962C8B-B14F-4D97-AF65-F5344CB8AC3E}">
        <p14:creationId xmlns:p14="http://schemas.microsoft.com/office/powerpoint/2010/main" val="703658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25</a:t>
            </a:fld>
            <a:endParaRPr lang="es-PE"/>
          </a:p>
        </p:txBody>
      </p:sp>
      <p:pic>
        <p:nvPicPr>
          <p:cNvPr id="6" name="Imagen 5">
            <a:extLst>
              <a:ext uri="{FF2B5EF4-FFF2-40B4-BE49-F238E27FC236}">
                <a16:creationId xmlns:a16="http://schemas.microsoft.com/office/drawing/2014/main" id="{83A81CD2-C361-93B5-6732-0BEC27750FFC}"/>
              </a:ext>
            </a:extLst>
          </p:cNvPr>
          <p:cNvPicPr>
            <a:picLocks noChangeAspect="1"/>
          </p:cNvPicPr>
          <p:nvPr/>
        </p:nvPicPr>
        <p:blipFill rotWithShape="1">
          <a:blip r:embed="rId5"/>
          <a:srcRect l="22650" t="20513" r="5555" b="13334"/>
          <a:stretch/>
        </p:blipFill>
        <p:spPr>
          <a:xfrm>
            <a:off x="1899138" y="1277815"/>
            <a:ext cx="7877908" cy="4536832"/>
          </a:xfrm>
          <a:prstGeom prst="rect">
            <a:avLst/>
          </a:prstGeom>
        </p:spPr>
      </p:pic>
    </p:spTree>
    <p:extLst>
      <p:ext uri="{BB962C8B-B14F-4D97-AF65-F5344CB8AC3E}">
        <p14:creationId xmlns:p14="http://schemas.microsoft.com/office/powerpoint/2010/main" val="818449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26</a:t>
            </a:fld>
            <a:endParaRPr lang="es-PE"/>
          </a:p>
        </p:txBody>
      </p:sp>
      <p:pic>
        <p:nvPicPr>
          <p:cNvPr id="4" name="Imagen 3">
            <a:extLst>
              <a:ext uri="{FF2B5EF4-FFF2-40B4-BE49-F238E27FC236}">
                <a16:creationId xmlns:a16="http://schemas.microsoft.com/office/drawing/2014/main" id="{F52A7060-63F1-910A-9AD2-17856D368D13}"/>
              </a:ext>
            </a:extLst>
          </p:cNvPr>
          <p:cNvPicPr>
            <a:picLocks noChangeAspect="1"/>
          </p:cNvPicPr>
          <p:nvPr/>
        </p:nvPicPr>
        <p:blipFill rotWithShape="1">
          <a:blip r:embed="rId5"/>
          <a:srcRect l="23077" t="20769" r="5448" b="4871"/>
          <a:stretch/>
        </p:blipFill>
        <p:spPr>
          <a:xfrm>
            <a:off x="2139461" y="1256812"/>
            <a:ext cx="7842739" cy="5099538"/>
          </a:xfrm>
          <a:prstGeom prst="rect">
            <a:avLst/>
          </a:prstGeom>
        </p:spPr>
      </p:pic>
    </p:spTree>
    <p:extLst>
      <p:ext uri="{BB962C8B-B14F-4D97-AF65-F5344CB8AC3E}">
        <p14:creationId xmlns:p14="http://schemas.microsoft.com/office/powerpoint/2010/main" val="3591288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27</a:t>
            </a:fld>
            <a:endParaRPr lang="es-PE"/>
          </a:p>
        </p:txBody>
      </p:sp>
      <p:pic>
        <p:nvPicPr>
          <p:cNvPr id="4" name="Imagen 3">
            <a:extLst>
              <a:ext uri="{FF2B5EF4-FFF2-40B4-BE49-F238E27FC236}">
                <a16:creationId xmlns:a16="http://schemas.microsoft.com/office/drawing/2014/main" id="{8BC8B89F-EA1A-4522-D28E-E87A9D96594F}"/>
              </a:ext>
            </a:extLst>
          </p:cNvPr>
          <p:cNvPicPr>
            <a:picLocks noChangeAspect="1"/>
          </p:cNvPicPr>
          <p:nvPr/>
        </p:nvPicPr>
        <p:blipFill rotWithShape="1">
          <a:blip r:embed="rId5"/>
          <a:srcRect l="39744" t="24359" r="20834" b="65128"/>
          <a:stretch/>
        </p:blipFill>
        <p:spPr>
          <a:xfrm>
            <a:off x="6245469" y="1884715"/>
            <a:ext cx="4325815" cy="720970"/>
          </a:xfrm>
          <a:prstGeom prst="rect">
            <a:avLst/>
          </a:prstGeom>
        </p:spPr>
      </p:pic>
      <p:pic>
        <p:nvPicPr>
          <p:cNvPr id="8" name="Imagen 7">
            <a:extLst>
              <a:ext uri="{FF2B5EF4-FFF2-40B4-BE49-F238E27FC236}">
                <a16:creationId xmlns:a16="http://schemas.microsoft.com/office/drawing/2014/main" id="{CC001DE7-579A-5F5C-348E-FF356CDF39FB}"/>
              </a:ext>
            </a:extLst>
          </p:cNvPr>
          <p:cNvPicPr>
            <a:picLocks noChangeAspect="1"/>
          </p:cNvPicPr>
          <p:nvPr/>
        </p:nvPicPr>
        <p:blipFill rotWithShape="1">
          <a:blip r:embed="rId6"/>
          <a:srcRect l="2083" t="22564" r="50000" b="48718"/>
          <a:stretch/>
        </p:blipFill>
        <p:spPr>
          <a:xfrm>
            <a:off x="5779477" y="3376246"/>
            <a:ext cx="5257800" cy="1969477"/>
          </a:xfrm>
          <a:prstGeom prst="rect">
            <a:avLst/>
          </a:prstGeom>
        </p:spPr>
      </p:pic>
      <p:pic>
        <p:nvPicPr>
          <p:cNvPr id="10" name="Imagen 9">
            <a:extLst>
              <a:ext uri="{FF2B5EF4-FFF2-40B4-BE49-F238E27FC236}">
                <a16:creationId xmlns:a16="http://schemas.microsoft.com/office/drawing/2014/main" id="{47DF71A9-BDA3-1F2A-AD9E-85D237D3687A}"/>
              </a:ext>
            </a:extLst>
          </p:cNvPr>
          <p:cNvPicPr>
            <a:picLocks noChangeAspect="1"/>
          </p:cNvPicPr>
          <p:nvPr/>
        </p:nvPicPr>
        <p:blipFill rotWithShape="1">
          <a:blip r:embed="rId7"/>
          <a:srcRect l="58547" t="22137" r="19230" b="21624"/>
          <a:stretch/>
        </p:blipFill>
        <p:spPr>
          <a:xfrm>
            <a:off x="679939" y="874088"/>
            <a:ext cx="3300046" cy="5219785"/>
          </a:xfrm>
          <a:prstGeom prst="rect">
            <a:avLst/>
          </a:prstGeom>
        </p:spPr>
      </p:pic>
    </p:spTree>
    <p:extLst>
      <p:ext uri="{BB962C8B-B14F-4D97-AF65-F5344CB8AC3E}">
        <p14:creationId xmlns:p14="http://schemas.microsoft.com/office/powerpoint/2010/main" val="4154302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28</a:t>
            </a:fld>
            <a:endParaRPr lang="es-PE"/>
          </a:p>
        </p:txBody>
      </p:sp>
      <p:pic>
        <p:nvPicPr>
          <p:cNvPr id="6" name="Imagen 5">
            <a:extLst>
              <a:ext uri="{FF2B5EF4-FFF2-40B4-BE49-F238E27FC236}">
                <a16:creationId xmlns:a16="http://schemas.microsoft.com/office/drawing/2014/main" id="{0371A347-F4B2-584F-6693-093B0627329D}"/>
              </a:ext>
            </a:extLst>
          </p:cNvPr>
          <p:cNvPicPr>
            <a:picLocks noChangeAspect="1"/>
          </p:cNvPicPr>
          <p:nvPr/>
        </p:nvPicPr>
        <p:blipFill rotWithShape="1">
          <a:blip r:embed="rId5"/>
          <a:srcRect l="41988" t="7522" r="19283" b="6581"/>
          <a:stretch/>
        </p:blipFill>
        <p:spPr>
          <a:xfrm>
            <a:off x="2327175" y="1189891"/>
            <a:ext cx="3611636" cy="5116587"/>
          </a:xfrm>
          <a:prstGeom prst="rect">
            <a:avLst/>
          </a:prstGeom>
        </p:spPr>
      </p:pic>
      <p:pic>
        <p:nvPicPr>
          <p:cNvPr id="9" name="Imagen 8">
            <a:extLst>
              <a:ext uri="{FF2B5EF4-FFF2-40B4-BE49-F238E27FC236}">
                <a16:creationId xmlns:a16="http://schemas.microsoft.com/office/drawing/2014/main" id="{C06A78D5-1C9D-7C7C-B8DD-62AECFB50403}"/>
              </a:ext>
            </a:extLst>
          </p:cNvPr>
          <p:cNvPicPr>
            <a:picLocks noChangeAspect="1"/>
          </p:cNvPicPr>
          <p:nvPr/>
        </p:nvPicPr>
        <p:blipFill rotWithShape="1">
          <a:blip r:embed="rId6"/>
          <a:srcRect l="45406" t="18375" r="25427" b="23761"/>
          <a:stretch/>
        </p:blipFill>
        <p:spPr>
          <a:xfrm>
            <a:off x="6444250" y="1189891"/>
            <a:ext cx="4126523" cy="5116587"/>
          </a:xfrm>
          <a:prstGeom prst="rect">
            <a:avLst/>
          </a:prstGeom>
        </p:spPr>
      </p:pic>
    </p:spTree>
    <p:extLst>
      <p:ext uri="{BB962C8B-B14F-4D97-AF65-F5344CB8AC3E}">
        <p14:creationId xmlns:p14="http://schemas.microsoft.com/office/powerpoint/2010/main" val="2534347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29</a:t>
            </a:fld>
            <a:endParaRPr lang="es-PE"/>
          </a:p>
        </p:txBody>
      </p:sp>
      <p:pic>
        <p:nvPicPr>
          <p:cNvPr id="6" name="Imagen 5">
            <a:extLst>
              <a:ext uri="{FF2B5EF4-FFF2-40B4-BE49-F238E27FC236}">
                <a16:creationId xmlns:a16="http://schemas.microsoft.com/office/drawing/2014/main" id="{1ABBB4D0-8604-BBAC-B53D-C264703EEE95}"/>
              </a:ext>
            </a:extLst>
          </p:cNvPr>
          <p:cNvPicPr>
            <a:picLocks noChangeAspect="1"/>
          </p:cNvPicPr>
          <p:nvPr/>
        </p:nvPicPr>
        <p:blipFill rotWithShape="1">
          <a:blip r:embed="rId5"/>
          <a:srcRect l="30182" t="20086" r="13888" b="12137"/>
          <a:stretch/>
        </p:blipFill>
        <p:spPr>
          <a:xfrm>
            <a:off x="3027484" y="1291119"/>
            <a:ext cx="6137032" cy="4648200"/>
          </a:xfrm>
          <a:prstGeom prst="rect">
            <a:avLst/>
          </a:prstGeom>
        </p:spPr>
      </p:pic>
    </p:spTree>
    <p:extLst>
      <p:ext uri="{BB962C8B-B14F-4D97-AF65-F5344CB8AC3E}">
        <p14:creationId xmlns:p14="http://schemas.microsoft.com/office/powerpoint/2010/main" val="84035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93D3C4F-3796-D06B-BB48-E30CA1588596}"/>
              </a:ext>
            </a:extLst>
          </p:cNvPr>
          <p:cNvGraphicFramePr>
            <a:graphicFrameLocks noChangeAspect="1"/>
          </p:cNvGraphicFramePr>
          <p:nvPr>
            <p:custDataLst>
              <p:tags r:id="rId1"/>
            </p:custDataLst>
            <p:extLst>
              <p:ext uri="{D42A27DB-BD31-4B8C-83A1-F6EECF244321}">
                <p14:modId xmlns:p14="http://schemas.microsoft.com/office/powerpoint/2010/main" val="28930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4" imgW="473" imgH="473" progId="TCLayout.ActiveDocument.1">
                  <p:embed/>
                </p:oleObj>
              </mc:Choice>
              <mc:Fallback>
                <p:oleObj name="Diapositiva de think-cell"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a:xfrm>
            <a:off x="1087719" y="2766940"/>
            <a:ext cx="6667500" cy="844550"/>
          </a:xfrm>
        </p:spPr>
        <p:txBody>
          <a:bodyPr vert="horz"/>
          <a:lstStyle/>
          <a:p>
            <a:r>
              <a:rPr lang="es-ES" dirty="0">
                <a:solidFill>
                  <a:srgbClr val="00F3B5"/>
                </a:solidFill>
                <a:latin typeface="Prompt" panose="00000800000000000000" pitchFamily="2" charset="-34"/>
                <a:cs typeface="Prompt" panose="00000800000000000000" pitchFamily="2" charset="-34"/>
              </a:rPr>
              <a:t>Módulo 5</a:t>
            </a:r>
          </a:p>
        </p:txBody>
      </p:sp>
      <p:sp>
        <p:nvSpPr>
          <p:cNvPr id="5" name="CuadroTexto 4"/>
          <p:cNvSpPr txBox="1"/>
          <p:nvPr/>
        </p:nvSpPr>
        <p:spPr>
          <a:xfrm>
            <a:off x="1087719" y="3611490"/>
            <a:ext cx="8440329" cy="369332"/>
          </a:xfrm>
          <a:prstGeom prst="rect">
            <a:avLst/>
          </a:prstGeom>
          <a:noFill/>
        </p:spPr>
        <p:txBody>
          <a:bodyPr wrap="square" rtlCol="0">
            <a:spAutoFit/>
          </a:bodyPr>
          <a:lstStyle/>
          <a:p>
            <a:pPr lvl="0"/>
            <a:r>
              <a:rPr lang="es-PE" b="1" dirty="0">
                <a:solidFill>
                  <a:schemeClr val="bg1"/>
                </a:solidFill>
              </a:rPr>
              <a:t>CONTROL DE VIBRACIONES EN VOLADURA</a:t>
            </a:r>
            <a:endParaRPr lang="es-PE" dirty="0">
              <a:solidFill>
                <a:schemeClr val="bg1"/>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30</a:t>
            </a:fld>
            <a:endParaRPr lang="es-PE"/>
          </a:p>
        </p:txBody>
      </p:sp>
      <p:pic>
        <p:nvPicPr>
          <p:cNvPr id="4" name="Imagen 3">
            <a:extLst>
              <a:ext uri="{FF2B5EF4-FFF2-40B4-BE49-F238E27FC236}">
                <a16:creationId xmlns:a16="http://schemas.microsoft.com/office/drawing/2014/main" id="{4FB9077A-88DF-A95F-65B9-A2CCAF990892}"/>
              </a:ext>
            </a:extLst>
          </p:cNvPr>
          <p:cNvPicPr>
            <a:picLocks noChangeAspect="1"/>
          </p:cNvPicPr>
          <p:nvPr/>
        </p:nvPicPr>
        <p:blipFill rotWithShape="1">
          <a:blip r:embed="rId5"/>
          <a:srcRect l="23077" t="9059" r="5822" b="12735"/>
          <a:stretch/>
        </p:blipFill>
        <p:spPr>
          <a:xfrm>
            <a:off x="2447125" y="1172308"/>
            <a:ext cx="7540938" cy="5184042"/>
          </a:xfrm>
          <a:prstGeom prst="rect">
            <a:avLst/>
          </a:prstGeom>
        </p:spPr>
      </p:pic>
    </p:spTree>
    <p:extLst>
      <p:ext uri="{BB962C8B-B14F-4D97-AF65-F5344CB8AC3E}">
        <p14:creationId xmlns:p14="http://schemas.microsoft.com/office/powerpoint/2010/main" val="2046566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31</a:t>
            </a:fld>
            <a:endParaRPr lang="es-PE"/>
          </a:p>
        </p:txBody>
      </p:sp>
      <p:pic>
        <p:nvPicPr>
          <p:cNvPr id="6" name="Imagen 5">
            <a:extLst>
              <a:ext uri="{FF2B5EF4-FFF2-40B4-BE49-F238E27FC236}">
                <a16:creationId xmlns:a16="http://schemas.microsoft.com/office/drawing/2014/main" id="{F77E02CD-CBDF-720E-3315-BFA6351C58AB}"/>
              </a:ext>
            </a:extLst>
          </p:cNvPr>
          <p:cNvPicPr>
            <a:picLocks noChangeAspect="1"/>
          </p:cNvPicPr>
          <p:nvPr/>
        </p:nvPicPr>
        <p:blipFill rotWithShape="1">
          <a:blip r:embed="rId5"/>
          <a:srcRect l="23077" t="8889" r="4808" b="7315"/>
          <a:stretch/>
        </p:blipFill>
        <p:spPr>
          <a:xfrm>
            <a:off x="2269667" y="1164165"/>
            <a:ext cx="6856748" cy="4979607"/>
          </a:xfrm>
          <a:prstGeom prst="rect">
            <a:avLst/>
          </a:prstGeom>
        </p:spPr>
      </p:pic>
    </p:spTree>
    <p:extLst>
      <p:ext uri="{BB962C8B-B14F-4D97-AF65-F5344CB8AC3E}">
        <p14:creationId xmlns:p14="http://schemas.microsoft.com/office/powerpoint/2010/main" val="3920243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32</a:t>
            </a:fld>
            <a:endParaRPr lang="es-PE"/>
          </a:p>
        </p:txBody>
      </p:sp>
      <p:pic>
        <p:nvPicPr>
          <p:cNvPr id="8" name="Imagen 7">
            <a:extLst>
              <a:ext uri="{FF2B5EF4-FFF2-40B4-BE49-F238E27FC236}">
                <a16:creationId xmlns:a16="http://schemas.microsoft.com/office/drawing/2014/main" id="{6EF07C11-3295-92EE-31E5-D305B01EF03E}"/>
              </a:ext>
            </a:extLst>
          </p:cNvPr>
          <p:cNvPicPr>
            <a:picLocks noChangeAspect="1"/>
          </p:cNvPicPr>
          <p:nvPr/>
        </p:nvPicPr>
        <p:blipFill rotWithShape="1">
          <a:blip r:embed="rId5"/>
          <a:srcRect l="22382" t="11453" r="6517" b="15898"/>
          <a:stretch/>
        </p:blipFill>
        <p:spPr>
          <a:xfrm>
            <a:off x="1969477" y="1230923"/>
            <a:ext cx="7801708" cy="4982308"/>
          </a:xfrm>
          <a:prstGeom prst="rect">
            <a:avLst/>
          </a:prstGeom>
        </p:spPr>
      </p:pic>
    </p:spTree>
    <p:extLst>
      <p:ext uri="{BB962C8B-B14F-4D97-AF65-F5344CB8AC3E}">
        <p14:creationId xmlns:p14="http://schemas.microsoft.com/office/powerpoint/2010/main" val="2034648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33</a:t>
            </a:fld>
            <a:endParaRPr lang="es-PE"/>
          </a:p>
        </p:txBody>
      </p:sp>
      <p:pic>
        <p:nvPicPr>
          <p:cNvPr id="4" name="Imagen 3">
            <a:extLst>
              <a:ext uri="{FF2B5EF4-FFF2-40B4-BE49-F238E27FC236}">
                <a16:creationId xmlns:a16="http://schemas.microsoft.com/office/drawing/2014/main" id="{B54B0429-3B95-5446-2A8A-748C28FC52B7}"/>
              </a:ext>
            </a:extLst>
          </p:cNvPr>
          <p:cNvPicPr>
            <a:picLocks noChangeAspect="1"/>
          </p:cNvPicPr>
          <p:nvPr/>
        </p:nvPicPr>
        <p:blipFill rotWithShape="1">
          <a:blip r:embed="rId5"/>
          <a:srcRect l="23130" t="10000" r="5396" b="18376"/>
          <a:stretch/>
        </p:blipFill>
        <p:spPr>
          <a:xfrm>
            <a:off x="2321169" y="1113692"/>
            <a:ext cx="7842739" cy="4911969"/>
          </a:xfrm>
          <a:prstGeom prst="rect">
            <a:avLst/>
          </a:prstGeom>
        </p:spPr>
      </p:pic>
    </p:spTree>
    <p:extLst>
      <p:ext uri="{BB962C8B-B14F-4D97-AF65-F5344CB8AC3E}">
        <p14:creationId xmlns:p14="http://schemas.microsoft.com/office/powerpoint/2010/main" val="2727020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34</a:t>
            </a:fld>
            <a:endParaRPr lang="es-PE"/>
          </a:p>
        </p:txBody>
      </p:sp>
      <p:pic>
        <p:nvPicPr>
          <p:cNvPr id="6" name="Imagen 5">
            <a:extLst>
              <a:ext uri="{FF2B5EF4-FFF2-40B4-BE49-F238E27FC236}">
                <a16:creationId xmlns:a16="http://schemas.microsoft.com/office/drawing/2014/main" id="{758A5FA8-B1BE-7FDE-1E9A-C2E03C95FB00}"/>
              </a:ext>
            </a:extLst>
          </p:cNvPr>
          <p:cNvPicPr>
            <a:picLocks noChangeAspect="1"/>
          </p:cNvPicPr>
          <p:nvPr/>
        </p:nvPicPr>
        <p:blipFill rotWithShape="1">
          <a:blip r:embed="rId5"/>
          <a:srcRect l="23504" t="13931" r="6143" b="16838"/>
          <a:stretch/>
        </p:blipFill>
        <p:spPr>
          <a:xfrm>
            <a:off x="2236176" y="1294049"/>
            <a:ext cx="7719647" cy="4747847"/>
          </a:xfrm>
          <a:prstGeom prst="rect">
            <a:avLst/>
          </a:prstGeom>
        </p:spPr>
      </p:pic>
    </p:spTree>
    <p:extLst>
      <p:ext uri="{BB962C8B-B14F-4D97-AF65-F5344CB8AC3E}">
        <p14:creationId xmlns:p14="http://schemas.microsoft.com/office/powerpoint/2010/main" val="328013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35</a:t>
            </a:fld>
            <a:endParaRPr lang="es-PE"/>
          </a:p>
        </p:txBody>
      </p:sp>
      <p:pic>
        <p:nvPicPr>
          <p:cNvPr id="4" name="Imagen 3">
            <a:extLst>
              <a:ext uri="{FF2B5EF4-FFF2-40B4-BE49-F238E27FC236}">
                <a16:creationId xmlns:a16="http://schemas.microsoft.com/office/drawing/2014/main" id="{34B03046-5F5E-B3E3-F5B2-2F453A2446AF}"/>
              </a:ext>
            </a:extLst>
          </p:cNvPr>
          <p:cNvPicPr>
            <a:picLocks noChangeAspect="1"/>
          </p:cNvPicPr>
          <p:nvPr/>
        </p:nvPicPr>
        <p:blipFill rotWithShape="1">
          <a:blip r:embed="rId5"/>
          <a:srcRect l="22170" t="10001" r="4540" b="5811"/>
          <a:stretch/>
        </p:blipFill>
        <p:spPr>
          <a:xfrm>
            <a:off x="2116073" y="1060938"/>
            <a:ext cx="7561327" cy="5428503"/>
          </a:xfrm>
          <a:prstGeom prst="rect">
            <a:avLst/>
          </a:prstGeom>
        </p:spPr>
      </p:pic>
    </p:spTree>
    <p:extLst>
      <p:ext uri="{BB962C8B-B14F-4D97-AF65-F5344CB8AC3E}">
        <p14:creationId xmlns:p14="http://schemas.microsoft.com/office/powerpoint/2010/main" val="1197290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36</a:t>
            </a:fld>
            <a:endParaRPr lang="es-PE"/>
          </a:p>
        </p:txBody>
      </p:sp>
      <p:pic>
        <p:nvPicPr>
          <p:cNvPr id="6" name="Imagen 5">
            <a:extLst>
              <a:ext uri="{FF2B5EF4-FFF2-40B4-BE49-F238E27FC236}">
                <a16:creationId xmlns:a16="http://schemas.microsoft.com/office/drawing/2014/main" id="{F0AF0A03-35FE-84B6-2F18-023771A6AD36}"/>
              </a:ext>
            </a:extLst>
          </p:cNvPr>
          <p:cNvPicPr>
            <a:picLocks noChangeAspect="1"/>
          </p:cNvPicPr>
          <p:nvPr/>
        </p:nvPicPr>
        <p:blipFill rotWithShape="1">
          <a:blip r:embed="rId5"/>
          <a:srcRect l="30716" t="18462" r="14102" b="17521"/>
          <a:stretch/>
        </p:blipFill>
        <p:spPr>
          <a:xfrm>
            <a:off x="3018692" y="1312984"/>
            <a:ext cx="6054970" cy="4390293"/>
          </a:xfrm>
          <a:prstGeom prst="rect">
            <a:avLst/>
          </a:prstGeom>
        </p:spPr>
      </p:pic>
    </p:spTree>
    <p:extLst>
      <p:ext uri="{BB962C8B-B14F-4D97-AF65-F5344CB8AC3E}">
        <p14:creationId xmlns:p14="http://schemas.microsoft.com/office/powerpoint/2010/main" val="4047967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37</a:t>
            </a:fld>
            <a:endParaRPr lang="es-PE"/>
          </a:p>
        </p:txBody>
      </p:sp>
      <p:pic>
        <p:nvPicPr>
          <p:cNvPr id="4" name="Imagen 3">
            <a:extLst>
              <a:ext uri="{FF2B5EF4-FFF2-40B4-BE49-F238E27FC236}">
                <a16:creationId xmlns:a16="http://schemas.microsoft.com/office/drawing/2014/main" id="{046ECA83-75E8-AA37-CFFA-0F0CE3B9E214}"/>
              </a:ext>
            </a:extLst>
          </p:cNvPr>
          <p:cNvPicPr>
            <a:picLocks noChangeAspect="1"/>
          </p:cNvPicPr>
          <p:nvPr/>
        </p:nvPicPr>
        <p:blipFill rotWithShape="1">
          <a:blip r:embed="rId5"/>
          <a:srcRect l="22170" t="8291" r="5181" b="6496"/>
          <a:stretch/>
        </p:blipFill>
        <p:spPr>
          <a:xfrm>
            <a:off x="2429439" y="990749"/>
            <a:ext cx="7160038" cy="5248940"/>
          </a:xfrm>
          <a:prstGeom prst="rect">
            <a:avLst/>
          </a:prstGeom>
        </p:spPr>
      </p:pic>
    </p:spTree>
    <p:extLst>
      <p:ext uri="{BB962C8B-B14F-4D97-AF65-F5344CB8AC3E}">
        <p14:creationId xmlns:p14="http://schemas.microsoft.com/office/powerpoint/2010/main" val="2674675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38</a:t>
            </a:fld>
            <a:endParaRPr lang="es-PE"/>
          </a:p>
        </p:txBody>
      </p:sp>
      <p:pic>
        <p:nvPicPr>
          <p:cNvPr id="6" name="Imagen 5">
            <a:extLst>
              <a:ext uri="{FF2B5EF4-FFF2-40B4-BE49-F238E27FC236}">
                <a16:creationId xmlns:a16="http://schemas.microsoft.com/office/drawing/2014/main" id="{911F97AE-DCD7-0CA0-CDD0-475DAB34CAB1}"/>
              </a:ext>
            </a:extLst>
          </p:cNvPr>
          <p:cNvPicPr>
            <a:picLocks noChangeAspect="1"/>
          </p:cNvPicPr>
          <p:nvPr/>
        </p:nvPicPr>
        <p:blipFill rotWithShape="1">
          <a:blip r:embed="rId5"/>
          <a:srcRect l="22009" t="8804" r="20299" b="9060"/>
          <a:stretch/>
        </p:blipFill>
        <p:spPr>
          <a:xfrm>
            <a:off x="3165231" y="1155954"/>
            <a:ext cx="5703277" cy="5074861"/>
          </a:xfrm>
          <a:prstGeom prst="rect">
            <a:avLst/>
          </a:prstGeom>
        </p:spPr>
      </p:pic>
    </p:spTree>
    <p:extLst>
      <p:ext uri="{BB962C8B-B14F-4D97-AF65-F5344CB8AC3E}">
        <p14:creationId xmlns:p14="http://schemas.microsoft.com/office/powerpoint/2010/main" val="3956345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39</a:t>
            </a:fld>
            <a:endParaRPr lang="es-PE"/>
          </a:p>
        </p:txBody>
      </p:sp>
      <p:pic>
        <p:nvPicPr>
          <p:cNvPr id="4" name="Imagen 3">
            <a:extLst>
              <a:ext uri="{FF2B5EF4-FFF2-40B4-BE49-F238E27FC236}">
                <a16:creationId xmlns:a16="http://schemas.microsoft.com/office/drawing/2014/main" id="{4E762599-0E7C-4B22-EA2A-3A0358177898}"/>
              </a:ext>
            </a:extLst>
          </p:cNvPr>
          <p:cNvPicPr>
            <a:picLocks noChangeAspect="1"/>
          </p:cNvPicPr>
          <p:nvPr/>
        </p:nvPicPr>
        <p:blipFill rotWithShape="1">
          <a:blip r:embed="rId5"/>
          <a:srcRect l="21368" t="15385" r="4808" b="19658"/>
          <a:stretch/>
        </p:blipFill>
        <p:spPr>
          <a:xfrm>
            <a:off x="2045676" y="1289539"/>
            <a:ext cx="8100648" cy="4454770"/>
          </a:xfrm>
          <a:prstGeom prst="rect">
            <a:avLst/>
          </a:prstGeom>
        </p:spPr>
      </p:pic>
    </p:spTree>
    <p:extLst>
      <p:ext uri="{BB962C8B-B14F-4D97-AF65-F5344CB8AC3E}">
        <p14:creationId xmlns:p14="http://schemas.microsoft.com/office/powerpoint/2010/main" val="2873510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7FF49-A56E-4D92-9B47-9704B3D97DF3}"/>
              </a:ext>
            </a:extLst>
          </p:cNvPr>
          <p:cNvSpPr>
            <a:spLocks noGrp="1"/>
          </p:cNvSpPr>
          <p:nvPr>
            <p:ph type="title"/>
          </p:nvPr>
        </p:nvSpPr>
        <p:spPr>
          <a:xfrm>
            <a:off x="1929912" y="1123365"/>
            <a:ext cx="2135804" cy="784263"/>
          </a:xfrm>
        </p:spPr>
        <p:txBody>
          <a:bodyPr>
            <a:normAutofit/>
          </a:bodyPr>
          <a:lstStyle/>
          <a:p>
            <a:r>
              <a:rPr lang="es-ES" dirty="0">
                <a:solidFill>
                  <a:schemeClr val="accent3">
                    <a:lumMod val="75000"/>
                  </a:schemeClr>
                </a:solidFill>
              </a:rPr>
              <a:t>Índice</a:t>
            </a:r>
            <a:endParaRPr lang="es-PE" dirty="0">
              <a:solidFill>
                <a:schemeClr val="accent3">
                  <a:lumMod val="75000"/>
                </a:schemeClr>
              </a:solidFill>
            </a:endParaRPr>
          </a:p>
        </p:txBody>
      </p:sp>
      <p:graphicFrame>
        <p:nvGraphicFramePr>
          <p:cNvPr id="10" name="Marcador de contenido 2">
            <a:extLst>
              <a:ext uri="{FF2B5EF4-FFF2-40B4-BE49-F238E27FC236}">
                <a16:creationId xmlns:a16="http://schemas.microsoft.com/office/drawing/2014/main" id="{44C9EE4E-54D6-B9BD-E731-B06782A3D282}"/>
              </a:ext>
            </a:extLst>
          </p:cNvPr>
          <p:cNvGraphicFramePr>
            <a:graphicFrameLocks noGrp="1"/>
          </p:cNvGraphicFramePr>
          <p:nvPr>
            <p:ph idx="1"/>
            <p:extLst>
              <p:ext uri="{D42A27DB-BD31-4B8C-83A1-F6EECF244321}">
                <p14:modId xmlns:p14="http://schemas.microsoft.com/office/powerpoint/2010/main" val="771075274"/>
              </p:ext>
            </p:extLst>
          </p:nvPr>
        </p:nvGraphicFramePr>
        <p:xfrm>
          <a:off x="867951" y="2344858"/>
          <a:ext cx="6470696"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fecha 4">
            <a:extLst>
              <a:ext uri="{FF2B5EF4-FFF2-40B4-BE49-F238E27FC236}">
                <a16:creationId xmlns:a16="http://schemas.microsoft.com/office/drawing/2014/main" id="{D36138D9-57BE-4CE9-A1AE-FD362481A296}"/>
              </a:ext>
            </a:extLst>
          </p:cNvPr>
          <p:cNvSpPr>
            <a:spLocks noGrp="1"/>
          </p:cNvSpPr>
          <p:nvPr>
            <p:ph type="dt" sz="half" idx="10"/>
          </p:nvPr>
        </p:nvSpPr>
        <p:spPr>
          <a:xfrm>
            <a:off x="765051" y="6375679"/>
            <a:ext cx="2329722" cy="348462"/>
          </a:xfrm>
        </p:spPr>
        <p:txBody>
          <a:bodyPr>
            <a:normAutofit/>
          </a:bodyPr>
          <a:lstStyle/>
          <a:p>
            <a:pPr>
              <a:spcAft>
                <a:spcPts val="600"/>
              </a:spcAft>
            </a:pPr>
            <a:fld id="{C3CCAB99-DF1F-4775-ACBF-A3AC81CFCD00}" type="datetime1">
              <a:rPr lang="es-PE" smtClean="0"/>
              <a:pPr>
                <a:spcAft>
                  <a:spcPts val="600"/>
                </a:spcAft>
              </a:pPr>
              <a:t>22/06/2024</a:t>
            </a:fld>
            <a:endParaRPr lang="es-PE"/>
          </a:p>
        </p:txBody>
      </p:sp>
      <p:sp>
        <p:nvSpPr>
          <p:cNvPr id="4" name="Marcador de número de diapositiva 3">
            <a:extLst>
              <a:ext uri="{FF2B5EF4-FFF2-40B4-BE49-F238E27FC236}">
                <a16:creationId xmlns:a16="http://schemas.microsoft.com/office/drawing/2014/main" id="{374CB532-4453-4A79-8954-A2278C9CF880}"/>
              </a:ext>
            </a:extLst>
          </p:cNvPr>
          <p:cNvSpPr>
            <a:spLocks noGrp="1"/>
          </p:cNvSpPr>
          <p:nvPr>
            <p:ph type="sldNum" sz="quarter" idx="12"/>
          </p:nvPr>
        </p:nvSpPr>
        <p:spPr/>
        <p:txBody>
          <a:bodyPr>
            <a:normAutofit/>
          </a:bodyPr>
          <a:lstStyle/>
          <a:p>
            <a:pPr>
              <a:spcAft>
                <a:spcPts val="600"/>
              </a:spcAft>
            </a:pPr>
            <a:fld id="{5981010B-86DA-4ADF-9F27-44166A92FBA2}" type="slidenum">
              <a:rPr lang="es-PE">
                <a:solidFill>
                  <a:srgbClr val="FFFFFF"/>
                </a:solidFill>
              </a:rPr>
              <a:pPr>
                <a:spcAft>
                  <a:spcPts val="600"/>
                </a:spcAft>
              </a:pPr>
              <a:t>4</a:t>
            </a:fld>
            <a:endParaRPr lang="es-PE">
              <a:solidFill>
                <a:srgbClr val="FFFFFF"/>
              </a:solidFill>
            </a:endParaRPr>
          </a:p>
        </p:txBody>
      </p:sp>
      <p:sp>
        <p:nvSpPr>
          <p:cNvPr id="8" name="Título 1">
            <a:extLst>
              <a:ext uri="{FF2B5EF4-FFF2-40B4-BE49-F238E27FC236}">
                <a16:creationId xmlns:a16="http://schemas.microsoft.com/office/drawing/2014/main" id="{1BF468CA-754F-4CCC-A489-225C172FD124}"/>
              </a:ext>
            </a:extLst>
          </p:cNvPr>
          <p:cNvSpPr txBox="1">
            <a:spLocks/>
          </p:cNvSpPr>
          <p:nvPr/>
        </p:nvSpPr>
        <p:spPr>
          <a:xfrm>
            <a:off x="3233194" y="194145"/>
            <a:ext cx="2944867" cy="784263"/>
          </a:xfrm>
          <a:prstGeom prst="rect">
            <a:avLst/>
          </a:prstGeom>
        </p:spPr>
        <p:txBody>
          <a:bodyPr vert="horz" lIns="91440" tIns="45720" rIns="91440" bIns="45720" rtlCol="0" anchor="t">
            <a:normAutofit fontScale="82500"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ES" dirty="0">
                <a:solidFill>
                  <a:schemeClr val="accent3">
                    <a:lumMod val="75000"/>
                  </a:schemeClr>
                </a:solidFill>
              </a:rPr>
              <a:t>Modulo V</a:t>
            </a:r>
            <a:endParaRPr lang="es-PE" dirty="0">
              <a:solidFill>
                <a:schemeClr val="accent3">
                  <a:lumMod val="75000"/>
                </a:schemeClr>
              </a:solidFill>
            </a:endParaRPr>
          </a:p>
        </p:txBody>
      </p:sp>
      <p:pic>
        <p:nvPicPr>
          <p:cNvPr id="3" name="Imagen 2">
            <a:extLst>
              <a:ext uri="{FF2B5EF4-FFF2-40B4-BE49-F238E27FC236}">
                <a16:creationId xmlns:a16="http://schemas.microsoft.com/office/drawing/2014/main" id="{559E9E34-9454-DF4E-162B-101D9E455013}"/>
              </a:ext>
            </a:extLst>
          </p:cNvPr>
          <p:cNvPicPr>
            <a:picLocks noChangeAspect="1"/>
          </p:cNvPicPr>
          <p:nvPr/>
        </p:nvPicPr>
        <p:blipFill>
          <a:blip r:embed="rId7"/>
          <a:stretch>
            <a:fillRect/>
          </a:stretch>
        </p:blipFill>
        <p:spPr>
          <a:xfrm>
            <a:off x="7609447" y="2473568"/>
            <a:ext cx="4436013" cy="3341077"/>
          </a:xfrm>
          <a:prstGeom prst="rect">
            <a:avLst/>
          </a:prstGeom>
        </p:spPr>
      </p:pic>
    </p:spTree>
    <p:extLst>
      <p:ext uri="{BB962C8B-B14F-4D97-AF65-F5344CB8AC3E}">
        <p14:creationId xmlns:p14="http://schemas.microsoft.com/office/powerpoint/2010/main" val="2002300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40</a:t>
            </a:fld>
            <a:endParaRPr lang="es-PE"/>
          </a:p>
        </p:txBody>
      </p:sp>
      <p:pic>
        <p:nvPicPr>
          <p:cNvPr id="6" name="Imagen 5">
            <a:extLst>
              <a:ext uri="{FF2B5EF4-FFF2-40B4-BE49-F238E27FC236}">
                <a16:creationId xmlns:a16="http://schemas.microsoft.com/office/drawing/2014/main" id="{58A6C759-FBC9-2FE5-F039-84191F6B4ADE}"/>
              </a:ext>
            </a:extLst>
          </p:cNvPr>
          <p:cNvPicPr>
            <a:picLocks noChangeAspect="1"/>
          </p:cNvPicPr>
          <p:nvPr/>
        </p:nvPicPr>
        <p:blipFill rotWithShape="1">
          <a:blip r:embed="rId5"/>
          <a:srcRect l="21796" t="7522" r="5288" b="4359"/>
          <a:stretch/>
        </p:blipFill>
        <p:spPr>
          <a:xfrm>
            <a:off x="2533573" y="1107830"/>
            <a:ext cx="6839028" cy="5165597"/>
          </a:xfrm>
          <a:prstGeom prst="rect">
            <a:avLst/>
          </a:prstGeom>
        </p:spPr>
      </p:pic>
    </p:spTree>
    <p:extLst>
      <p:ext uri="{BB962C8B-B14F-4D97-AF65-F5344CB8AC3E}">
        <p14:creationId xmlns:p14="http://schemas.microsoft.com/office/powerpoint/2010/main" val="816708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41</a:t>
            </a:fld>
            <a:endParaRPr lang="es-PE"/>
          </a:p>
        </p:txBody>
      </p:sp>
      <p:pic>
        <p:nvPicPr>
          <p:cNvPr id="4" name="Imagen 3">
            <a:extLst>
              <a:ext uri="{FF2B5EF4-FFF2-40B4-BE49-F238E27FC236}">
                <a16:creationId xmlns:a16="http://schemas.microsoft.com/office/drawing/2014/main" id="{88D70CCC-F761-3C11-A25F-9D4862A81D96}"/>
              </a:ext>
            </a:extLst>
          </p:cNvPr>
          <p:cNvPicPr>
            <a:picLocks noChangeAspect="1"/>
          </p:cNvPicPr>
          <p:nvPr/>
        </p:nvPicPr>
        <p:blipFill rotWithShape="1">
          <a:blip r:embed="rId5"/>
          <a:srcRect l="22543" t="8889" r="5662" b="10257"/>
          <a:stretch/>
        </p:blipFill>
        <p:spPr>
          <a:xfrm>
            <a:off x="1828800" y="874088"/>
            <a:ext cx="7877909" cy="5545015"/>
          </a:xfrm>
          <a:prstGeom prst="rect">
            <a:avLst/>
          </a:prstGeom>
        </p:spPr>
      </p:pic>
    </p:spTree>
    <p:extLst>
      <p:ext uri="{BB962C8B-B14F-4D97-AF65-F5344CB8AC3E}">
        <p14:creationId xmlns:p14="http://schemas.microsoft.com/office/powerpoint/2010/main" val="3528507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42</a:t>
            </a:fld>
            <a:endParaRPr lang="es-PE"/>
          </a:p>
        </p:txBody>
      </p:sp>
      <p:pic>
        <p:nvPicPr>
          <p:cNvPr id="6" name="Imagen 5">
            <a:extLst>
              <a:ext uri="{FF2B5EF4-FFF2-40B4-BE49-F238E27FC236}">
                <a16:creationId xmlns:a16="http://schemas.microsoft.com/office/drawing/2014/main" id="{5B2EB55D-5460-E26E-B011-250B2C706675}"/>
              </a:ext>
            </a:extLst>
          </p:cNvPr>
          <p:cNvPicPr>
            <a:picLocks noChangeAspect="1"/>
          </p:cNvPicPr>
          <p:nvPr/>
        </p:nvPicPr>
        <p:blipFill rotWithShape="1">
          <a:blip r:embed="rId5"/>
          <a:srcRect l="23130" t="9488" r="5449" b="5043"/>
          <a:stretch/>
        </p:blipFill>
        <p:spPr>
          <a:xfrm>
            <a:off x="2501441" y="1021488"/>
            <a:ext cx="6935636" cy="5187462"/>
          </a:xfrm>
          <a:prstGeom prst="rect">
            <a:avLst/>
          </a:prstGeom>
        </p:spPr>
      </p:pic>
    </p:spTree>
    <p:extLst>
      <p:ext uri="{BB962C8B-B14F-4D97-AF65-F5344CB8AC3E}">
        <p14:creationId xmlns:p14="http://schemas.microsoft.com/office/powerpoint/2010/main" val="1628395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43</a:t>
            </a:fld>
            <a:endParaRPr lang="es-PE"/>
          </a:p>
        </p:txBody>
      </p:sp>
      <p:pic>
        <p:nvPicPr>
          <p:cNvPr id="4" name="Imagen 3">
            <a:extLst>
              <a:ext uri="{FF2B5EF4-FFF2-40B4-BE49-F238E27FC236}">
                <a16:creationId xmlns:a16="http://schemas.microsoft.com/office/drawing/2014/main" id="{DB3AD086-BF7C-FBD6-BC03-1FC5ED084122}"/>
              </a:ext>
            </a:extLst>
          </p:cNvPr>
          <p:cNvPicPr>
            <a:picLocks noChangeAspect="1"/>
          </p:cNvPicPr>
          <p:nvPr/>
        </p:nvPicPr>
        <p:blipFill rotWithShape="1">
          <a:blip r:embed="rId5"/>
          <a:srcRect l="21848" t="9744" r="5288" b="6581"/>
          <a:stretch/>
        </p:blipFill>
        <p:spPr>
          <a:xfrm>
            <a:off x="2545602" y="1066949"/>
            <a:ext cx="7100796" cy="5096540"/>
          </a:xfrm>
          <a:prstGeom prst="rect">
            <a:avLst/>
          </a:prstGeom>
        </p:spPr>
      </p:pic>
    </p:spTree>
    <p:extLst>
      <p:ext uri="{BB962C8B-B14F-4D97-AF65-F5344CB8AC3E}">
        <p14:creationId xmlns:p14="http://schemas.microsoft.com/office/powerpoint/2010/main" val="2536253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44</a:t>
            </a:fld>
            <a:endParaRPr lang="es-PE"/>
          </a:p>
        </p:txBody>
      </p:sp>
      <p:sp>
        <p:nvSpPr>
          <p:cNvPr id="6" name="CuadroTexto 5">
            <a:extLst>
              <a:ext uri="{FF2B5EF4-FFF2-40B4-BE49-F238E27FC236}">
                <a16:creationId xmlns:a16="http://schemas.microsoft.com/office/drawing/2014/main" id="{666634E9-EDF3-1C56-060D-FB760ECD10ED}"/>
              </a:ext>
            </a:extLst>
          </p:cNvPr>
          <p:cNvSpPr txBox="1"/>
          <p:nvPr/>
        </p:nvSpPr>
        <p:spPr>
          <a:xfrm>
            <a:off x="468922" y="1119554"/>
            <a:ext cx="7332785" cy="5047536"/>
          </a:xfrm>
          <a:prstGeom prst="rect">
            <a:avLst/>
          </a:prstGeom>
          <a:noFill/>
        </p:spPr>
        <p:txBody>
          <a:bodyPr wrap="square">
            <a:spAutoFit/>
          </a:bodyPr>
          <a:lstStyle/>
          <a:p>
            <a:r>
              <a:rPr lang="es-ES" sz="1400" b="0" i="0" u="none" strike="noStrike" baseline="0" dirty="0">
                <a:solidFill>
                  <a:srgbClr val="000000"/>
                </a:solidFill>
                <a:latin typeface="Arial" panose="020B0604020202020204" pitchFamily="34" charset="0"/>
              </a:rPr>
              <a:t>Lo primero a tener en cuenta, es que para poder medir las vibraciones producidas por la voladura  es necesario tener la instrumentación adecuada y, además, ser consistente con la ubicación de dicha instrumentación, con el fin de obtener una base de información consistente y representativa. </a:t>
            </a:r>
          </a:p>
          <a:p>
            <a:endParaRPr lang="es-ES" sz="1400" b="0" i="0" u="none" strike="noStrike" baseline="0" dirty="0">
              <a:solidFill>
                <a:srgbClr val="000000"/>
              </a:solidFill>
              <a:latin typeface="Arial" panose="020B0604020202020204" pitchFamily="34" charset="0"/>
            </a:endParaRPr>
          </a:p>
          <a:p>
            <a:r>
              <a:rPr lang="es-ES" sz="1400" b="0" i="0" u="none" strike="noStrike" baseline="0" dirty="0">
                <a:solidFill>
                  <a:srgbClr val="000000"/>
                </a:solidFill>
                <a:latin typeface="Arial" panose="020B0604020202020204" pitchFamily="34" charset="0"/>
              </a:rPr>
              <a:t>Es por lo anterior que se debe tener ciertos conocimientos de las ondas sísmicas generadas por la tronadura a su alrededor. Estas son importantes puesto que transportan la energía originada por las vibraciones, por lo tanto, debemos tener presente sus relevancias que dependen de la geometría, posición de la </a:t>
            </a:r>
            <a:r>
              <a:rPr lang="es-ES" sz="1400" dirty="0">
                <a:solidFill>
                  <a:srgbClr val="000000"/>
                </a:solidFill>
                <a:latin typeface="Arial" panose="020B0604020202020204" pitchFamily="34" charset="0"/>
              </a:rPr>
              <a:t>voladura</a:t>
            </a:r>
            <a:r>
              <a:rPr lang="es-ES" sz="1400" b="0" i="0" u="none" strike="noStrike" baseline="0" dirty="0">
                <a:solidFill>
                  <a:srgbClr val="000000"/>
                </a:solidFill>
                <a:latin typeface="Arial" panose="020B0604020202020204" pitchFamily="34" charset="0"/>
              </a:rPr>
              <a:t> y sistema estructural. </a:t>
            </a:r>
          </a:p>
          <a:p>
            <a:endParaRPr lang="es-ES" sz="1400" b="0" i="0" u="none" strike="noStrike" baseline="0" dirty="0">
              <a:solidFill>
                <a:srgbClr val="000000"/>
              </a:solidFill>
              <a:latin typeface="Arial" panose="020B0604020202020204" pitchFamily="34" charset="0"/>
            </a:endParaRPr>
          </a:p>
          <a:p>
            <a:r>
              <a:rPr lang="es-ES" sz="1400" b="0" i="0" u="none" strike="noStrike" baseline="0" dirty="0">
                <a:solidFill>
                  <a:srgbClr val="000000"/>
                </a:solidFill>
                <a:latin typeface="Arial" panose="020B0604020202020204" pitchFamily="34" charset="0"/>
              </a:rPr>
              <a:t>Hay que tener en cuenta que la onda superficial es de menor amplitud y viaja más distancia, por lo tanto, es importante su medición en un campo lejano, al contrario de las ondas P y S, que son más significativas cerca de la </a:t>
            </a:r>
            <a:r>
              <a:rPr lang="es-ES" sz="1400" dirty="0">
                <a:solidFill>
                  <a:srgbClr val="000000"/>
                </a:solidFill>
                <a:latin typeface="Arial" panose="020B0604020202020204" pitchFamily="34" charset="0"/>
              </a:rPr>
              <a:t>voladura</a:t>
            </a:r>
            <a:r>
              <a:rPr lang="es-ES" sz="1400" b="0" i="0" u="none" strike="noStrike" baseline="0" dirty="0">
                <a:solidFill>
                  <a:srgbClr val="000000"/>
                </a:solidFill>
                <a:latin typeface="Arial" panose="020B0604020202020204" pitchFamily="34" charset="0"/>
              </a:rPr>
              <a:t>. Por esto, los registros de las vibraciones producidas por tronadura son almacenados en los sismógrafos, los cuales graban las amplitudes y duración de los movimientos de la tierra, producto de dichas </a:t>
            </a:r>
            <a:r>
              <a:rPr lang="es-ES" sz="1400" dirty="0">
                <a:solidFill>
                  <a:srgbClr val="000000"/>
                </a:solidFill>
                <a:latin typeface="Arial" panose="020B0604020202020204" pitchFamily="34" charset="0"/>
              </a:rPr>
              <a:t>voladuras</a:t>
            </a:r>
            <a:r>
              <a:rPr lang="es-ES" sz="1400" b="0" i="0" u="none" strike="noStrike" baseline="0" dirty="0">
                <a:solidFill>
                  <a:srgbClr val="000000"/>
                </a:solidFill>
                <a:latin typeface="Arial" panose="020B0604020202020204" pitchFamily="34" charset="0"/>
              </a:rPr>
              <a:t>, usando los siguientes componentes: </a:t>
            </a:r>
          </a:p>
          <a:p>
            <a:endParaRPr lang="es-ES" sz="1400" b="0" i="0" u="none" strike="noStrike" baseline="0" dirty="0">
              <a:solidFill>
                <a:srgbClr val="000000"/>
              </a:solidFill>
              <a:latin typeface="Arial" panose="020B0604020202020204" pitchFamily="34" charset="0"/>
            </a:endParaRPr>
          </a:p>
          <a:p>
            <a:r>
              <a:rPr lang="es-CL" sz="1400" b="0" i="0" u="none" strike="noStrike" baseline="0" dirty="0">
                <a:solidFill>
                  <a:srgbClr val="000000"/>
                </a:solidFill>
                <a:latin typeface="Arial" panose="020B0604020202020204" pitchFamily="34" charset="0"/>
              </a:rPr>
              <a:t>1) Transductores (geófonos o acelerómetros) que se instalan en forma solidaria a la roca. </a:t>
            </a:r>
          </a:p>
          <a:p>
            <a:r>
              <a:rPr lang="es-ES" sz="1400" b="0" i="0" u="none" strike="noStrike" baseline="0" dirty="0">
                <a:solidFill>
                  <a:srgbClr val="000000"/>
                </a:solidFill>
                <a:latin typeface="Arial" panose="020B0604020202020204" pitchFamily="34" charset="0"/>
              </a:rPr>
              <a:t>2) Un sistema de cables que llevan la señal captada por los transductores al equipo de monitoreo. </a:t>
            </a:r>
          </a:p>
          <a:p>
            <a:r>
              <a:rPr lang="es-ES" sz="1400" b="0" i="0" u="none" strike="noStrike" baseline="0" dirty="0">
                <a:solidFill>
                  <a:srgbClr val="000000"/>
                </a:solidFill>
                <a:latin typeface="Arial" panose="020B0604020202020204" pitchFamily="34" charset="0"/>
              </a:rPr>
              <a:t>3) Un equipo de adquisición, el cual recibe la señal y la guarda en memoria. </a:t>
            </a:r>
          </a:p>
          <a:p>
            <a:r>
              <a:rPr lang="es-ES" sz="1400" b="0" i="0" u="none" strike="noStrike" baseline="0" dirty="0">
                <a:solidFill>
                  <a:srgbClr val="000000"/>
                </a:solidFill>
                <a:latin typeface="Arial" panose="020B0604020202020204" pitchFamily="34" charset="0"/>
              </a:rPr>
              <a:t>4) Un computador, el cual tiene incorporado el software requerido para el traspaso de la información desde el equipo monitor, y su posterior análisis. </a:t>
            </a:r>
          </a:p>
        </p:txBody>
      </p:sp>
      <p:pic>
        <p:nvPicPr>
          <p:cNvPr id="7" name="Imagen 6">
            <a:extLst>
              <a:ext uri="{FF2B5EF4-FFF2-40B4-BE49-F238E27FC236}">
                <a16:creationId xmlns:a16="http://schemas.microsoft.com/office/drawing/2014/main" id="{8745CBBB-7165-1A20-D30D-6D09C434E1FC}"/>
              </a:ext>
            </a:extLst>
          </p:cNvPr>
          <p:cNvPicPr>
            <a:picLocks noChangeAspect="1"/>
          </p:cNvPicPr>
          <p:nvPr/>
        </p:nvPicPr>
        <p:blipFill>
          <a:blip r:embed="rId5"/>
          <a:stretch>
            <a:fillRect/>
          </a:stretch>
        </p:blipFill>
        <p:spPr>
          <a:xfrm>
            <a:off x="8165257" y="2212731"/>
            <a:ext cx="3657950" cy="2432537"/>
          </a:xfrm>
          <a:prstGeom prst="rect">
            <a:avLst/>
          </a:prstGeom>
        </p:spPr>
      </p:pic>
    </p:spTree>
    <p:extLst>
      <p:ext uri="{BB962C8B-B14F-4D97-AF65-F5344CB8AC3E}">
        <p14:creationId xmlns:p14="http://schemas.microsoft.com/office/powerpoint/2010/main" val="1736060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45</a:t>
            </a:fld>
            <a:endParaRPr lang="es-PE"/>
          </a:p>
        </p:txBody>
      </p:sp>
      <p:sp>
        <p:nvSpPr>
          <p:cNvPr id="4" name="CuadroTexto 3">
            <a:extLst>
              <a:ext uri="{FF2B5EF4-FFF2-40B4-BE49-F238E27FC236}">
                <a16:creationId xmlns:a16="http://schemas.microsoft.com/office/drawing/2014/main" id="{28AC1474-5576-DEF5-459B-9BACE7313BDE}"/>
              </a:ext>
            </a:extLst>
          </p:cNvPr>
          <p:cNvSpPr txBox="1"/>
          <p:nvPr/>
        </p:nvSpPr>
        <p:spPr>
          <a:xfrm>
            <a:off x="838200" y="1630060"/>
            <a:ext cx="6096000" cy="3970318"/>
          </a:xfrm>
          <a:prstGeom prst="rect">
            <a:avLst/>
          </a:prstGeom>
          <a:noFill/>
        </p:spPr>
        <p:txBody>
          <a:bodyPr wrap="square">
            <a:spAutoFit/>
          </a:bodyPr>
          <a:lstStyle/>
          <a:p>
            <a:r>
              <a:rPr lang="es-ES" sz="1400" b="1" dirty="0"/>
              <a:t>Geófonos </a:t>
            </a:r>
            <a:r>
              <a:rPr lang="es-ES" sz="1400" dirty="0"/>
              <a:t>: Éstos entregan una medición directa de la velocidad y consisten por lo general en un sistema de bobina móvil soportada por resorte, y un imán fijo. Al contrario del acelerómetro, el geófono opera sobre su frecuencia natural. Cuando se miden frecuencias muy bajas, la salida se ve influenciada por sus características de respuesta. La señal resultante en términos del nivel de vibración debe ser corregida adecuadamente. Los geófonos son relativamente sensibles y su manipulación e instalación es más delicada. Su señal de salida es simple de analizar, no requieren fuente de poder adicional y normalmente no es necesario pre amplificar su señal, antes de su grabación. Una vez instalados los geófonos no son recuperables, es preferible utilizar geófonos sensibles a la velocidad. Poco es lo que se puede hacer para mejorar el rango de respuesta dinámica de éstos, por lo tanto, se debe tener la precaución de no usarlos donde sus especificaciones probablemente puedan ser excedidas. </a:t>
            </a:r>
          </a:p>
          <a:p>
            <a:r>
              <a:rPr lang="es-ES" sz="1400" dirty="0"/>
              <a:t>En primera instancia el equipo de vibraciones debe ser tal que los geófonos asociados a la medición sean los adecuados para medir el nivel de vibraciones esperado, es decir si su sensibilidad es la adecuada. Para tal efecto, se debe conocer los niveles máximos esperados en la medición, tanto en frecuencia como en velocidad, para determinar si los geófonos son aptos para ello</a:t>
            </a:r>
            <a:endParaRPr lang="es-CL" sz="1400" dirty="0"/>
          </a:p>
        </p:txBody>
      </p:sp>
      <p:pic>
        <p:nvPicPr>
          <p:cNvPr id="1026" name="Picture 2" descr="Geófonos – Datageo">
            <a:extLst>
              <a:ext uri="{FF2B5EF4-FFF2-40B4-BE49-F238E27FC236}">
                <a16:creationId xmlns:a16="http://schemas.microsoft.com/office/drawing/2014/main" id="{F0125B26-5989-1E52-3A98-1AC403A7AD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9308" y="1710219"/>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784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46</a:t>
            </a:fld>
            <a:endParaRPr lang="es-PE"/>
          </a:p>
        </p:txBody>
      </p:sp>
      <p:sp>
        <p:nvSpPr>
          <p:cNvPr id="6" name="CuadroTexto 5">
            <a:extLst>
              <a:ext uri="{FF2B5EF4-FFF2-40B4-BE49-F238E27FC236}">
                <a16:creationId xmlns:a16="http://schemas.microsoft.com/office/drawing/2014/main" id="{0491280D-E1C5-5E09-E376-E551322B5445}"/>
              </a:ext>
            </a:extLst>
          </p:cNvPr>
          <p:cNvSpPr txBox="1"/>
          <p:nvPr/>
        </p:nvSpPr>
        <p:spPr>
          <a:xfrm>
            <a:off x="392451" y="1336119"/>
            <a:ext cx="6096000" cy="4401205"/>
          </a:xfrm>
          <a:prstGeom prst="rect">
            <a:avLst/>
          </a:prstGeom>
          <a:noFill/>
        </p:spPr>
        <p:txBody>
          <a:bodyPr wrap="square">
            <a:spAutoFit/>
          </a:bodyPr>
          <a:lstStyle/>
          <a:p>
            <a:r>
              <a:rPr lang="es-ES" sz="1400" dirty="0"/>
              <a:t>Características Generales </a:t>
            </a:r>
          </a:p>
          <a:p>
            <a:endParaRPr lang="es-ES" sz="1400" dirty="0"/>
          </a:p>
          <a:p>
            <a:pPr marL="342900" indent="-342900">
              <a:buAutoNum type="arabicParenR"/>
            </a:pPr>
            <a:r>
              <a:rPr lang="es-ES" sz="1400" dirty="0"/>
              <a:t>Su unidad de medida es el [𝑉 × 𝑠/𝑚𝑚].</a:t>
            </a:r>
          </a:p>
          <a:p>
            <a:pPr marL="342900" indent="-342900">
              <a:buAutoNum type="arabicParenR"/>
            </a:pPr>
            <a:r>
              <a:rPr lang="es-ES" sz="1400" dirty="0"/>
              <a:t>Entregan una medición directa de la velocidad. </a:t>
            </a:r>
          </a:p>
          <a:p>
            <a:r>
              <a:rPr lang="es-ES" sz="1400" dirty="0"/>
              <a:t>3)     Miden bien en el rango de 1 [𝑚𝑚/𝑠] hasta 1,200 [𝑚𝑚/𝑠] aproximadamente.</a:t>
            </a:r>
          </a:p>
          <a:p>
            <a:pPr marL="342900" indent="-342900">
              <a:buAutoNum type="arabicParenR" startAt="4"/>
            </a:pPr>
            <a:r>
              <a:rPr lang="es-ES" sz="1400" dirty="0"/>
              <a:t>Su respuesta a la frecuencia varía entre 4.5 a 1,000 [Hz]. </a:t>
            </a:r>
          </a:p>
          <a:p>
            <a:pPr marL="342900" indent="-342900">
              <a:buAutoNum type="arabicParenR" startAt="4"/>
            </a:pPr>
            <a:r>
              <a:rPr lang="es-ES" sz="1400" dirty="0"/>
              <a:t> La sensibilidad varía entre 0.003 a 0.041 [𝑉 × 𝑠/𝑚𝑚]. </a:t>
            </a:r>
          </a:p>
          <a:p>
            <a:pPr marL="342900" indent="-342900">
              <a:buAutoNum type="arabicParenR" startAt="4"/>
            </a:pPr>
            <a:r>
              <a:rPr lang="es-ES" sz="1400" dirty="0"/>
              <a:t>Se distinguen dos tipos de geófonos, los de campo cercano y los de campo lejano, los cuales poseen un rango de aceptabilidad en la medición que depende de frecuencia que es capaz de registrar, diferenciando los geófonos de 14 [Hz] y 28 [Hz]. Los geófonos de 14 [Hz] son capaces de medir vibraciones a partir de esa frecuencia con perfecta precisión, mientras que los geófonos de 28 [Hz] son capaces de medir vibraciones a partir de frecuencias sobre los 28 [Hz]. </a:t>
            </a:r>
          </a:p>
          <a:p>
            <a:pPr marL="342900" indent="-342900">
              <a:buAutoNum type="arabicParenR" startAt="4"/>
            </a:pPr>
            <a:r>
              <a:rPr lang="es-ES" sz="1400" dirty="0"/>
              <a:t>Por otra parte, existe la sensibilidad del geófono, la cual indica la magnitud máxima de vibraciones que puede recibir un geófono, y ésta se indica en unidades de [𝑉𝑜𝑙𝑡/( 𝑚𝑚 𝑠 )]. </a:t>
            </a:r>
          </a:p>
          <a:p>
            <a:pPr marL="342900" indent="-342900">
              <a:buAutoNum type="arabicParenR" startAt="4"/>
            </a:pPr>
            <a:r>
              <a:rPr lang="es-ES" sz="1400" dirty="0"/>
              <a:t>Para obtener el rango máximo de vibración que permitiría registrar un geófono es necesario ingresar el valor de sensibilidad de éste y el equipo de medición entregará el valor máximo de velocidad en forma automática</a:t>
            </a:r>
            <a:endParaRPr lang="es-CL" sz="1400" dirty="0"/>
          </a:p>
        </p:txBody>
      </p:sp>
      <p:pic>
        <p:nvPicPr>
          <p:cNvPr id="8" name="Imagen 7">
            <a:extLst>
              <a:ext uri="{FF2B5EF4-FFF2-40B4-BE49-F238E27FC236}">
                <a16:creationId xmlns:a16="http://schemas.microsoft.com/office/drawing/2014/main" id="{D4FFF415-0825-1CF5-1BCF-E50337AE5E26}"/>
              </a:ext>
            </a:extLst>
          </p:cNvPr>
          <p:cNvPicPr>
            <a:picLocks noChangeAspect="1"/>
          </p:cNvPicPr>
          <p:nvPr/>
        </p:nvPicPr>
        <p:blipFill rotWithShape="1">
          <a:blip r:embed="rId5"/>
          <a:srcRect l="42575" t="19482" r="24519" b="29402"/>
          <a:stretch/>
        </p:blipFill>
        <p:spPr>
          <a:xfrm>
            <a:off x="7637584" y="2016058"/>
            <a:ext cx="3610708" cy="3505513"/>
          </a:xfrm>
          <a:prstGeom prst="rect">
            <a:avLst/>
          </a:prstGeom>
        </p:spPr>
      </p:pic>
    </p:spTree>
    <p:extLst>
      <p:ext uri="{BB962C8B-B14F-4D97-AF65-F5344CB8AC3E}">
        <p14:creationId xmlns:p14="http://schemas.microsoft.com/office/powerpoint/2010/main" val="1110429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47</a:t>
            </a:fld>
            <a:endParaRPr lang="es-PE"/>
          </a:p>
        </p:txBody>
      </p:sp>
      <p:sp>
        <p:nvSpPr>
          <p:cNvPr id="4" name="CuadroTexto 3">
            <a:extLst>
              <a:ext uri="{FF2B5EF4-FFF2-40B4-BE49-F238E27FC236}">
                <a16:creationId xmlns:a16="http://schemas.microsoft.com/office/drawing/2014/main" id="{6518BC7D-5927-84B8-B7B8-2921A1AB8754}"/>
              </a:ext>
            </a:extLst>
          </p:cNvPr>
          <p:cNvSpPr txBox="1"/>
          <p:nvPr/>
        </p:nvSpPr>
        <p:spPr>
          <a:xfrm>
            <a:off x="732692" y="1020304"/>
            <a:ext cx="10726616" cy="3877985"/>
          </a:xfrm>
          <a:prstGeom prst="rect">
            <a:avLst/>
          </a:prstGeom>
          <a:noFill/>
        </p:spPr>
        <p:txBody>
          <a:bodyPr wrap="square">
            <a:spAutoFit/>
          </a:bodyPr>
          <a:lstStyle/>
          <a:p>
            <a:r>
              <a:rPr lang="es-ES" dirty="0"/>
              <a:t>Instalación y manejo </a:t>
            </a:r>
          </a:p>
          <a:p>
            <a:endParaRPr lang="es-ES" dirty="0"/>
          </a:p>
          <a:p>
            <a:r>
              <a:rPr lang="es-ES" sz="1400" dirty="0"/>
              <a:t>Gran parte de las capacidades y ventajas de la técnica de monitoreo de vibraciones recae en la habilidad para recolectar datos de vibración de buena calidad. La característica de estos datos tiene directa relación con la técnica empleada para instalar y orientar los transductores. </a:t>
            </a:r>
          </a:p>
          <a:p>
            <a:r>
              <a:rPr lang="es-ES" sz="1400" dirty="0"/>
              <a:t>La relación ortogonal entre las 3 componentes de un arreglo triaxial, se logra ubicando cada una de las tres componentes sobre las caras opuestas de un pequeño trozo de barra en ángulo rígido no conductor. Es necesario mantener una disposición coherente de las tres componentes que asegure, al momento de la instalación, que los primeros arribos de las señales sean de signo positivo o negativo, y esto se mantenga constante. </a:t>
            </a:r>
          </a:p>
          <a:p>
            <a:endParaRPr lang="es-ES" sz="1400" dirty="0"/>
          </a:p>
          <a:p>
            <a:r>
              <a:rPr lang="es-ES" sz="1400" dirty="0"/>
              <a:t>Para realizar una adecuada interpretación de los datos de vibración, que permitan analizar la secuencia real de iniciación de un determinado número de cargas, en asociación con la posición relativa entre ésta y el transductor, es necesario tener absoluta certeza de la orientación real del transductor. Una vez que el transductor está ubicado en la perforación de monitoreo y correctamente orientado, su posición debe ser asegurada por medio de cemento con características de hormigón, el cual proporciona mejor acoplamiento. Se debe realizar esta operación dentro de una perforación que tenga la mínima diferencia entre los diámetros, pero que facilite la operación. Lo que se busca es disminuir la zona de interfase entre la roca y el instrumento detector. Los sismógrafos contienen tres Geófonos, los cuales registran las tres ondas: vertical, radial y transversal. Cada una de estas tres componentes de movimiento, entregará una velocidad </a:t>
            </a:r>
            <a:r>
              <a:rPr lang="es-ES" sz="1400" dirty="0" err="1"/>
              <a:t>peak</a:t>
            </a:r>
            <a:r>
              <a:rPr lang="es-ES" sz="1400" dirty="0"/>
              <a:t> de partícula o máxima amplitud de la onda. La velocidad </a:t>
            </a:r>
            <a:r>
              <a:rPr lang="es-ES" sz="1400" dirty="0" err="1"/>
              <a:t>peak</a:t>
            </a:r>
            <a:r>
              <a:rPr lang="es-ES" sz="1400" dirty="0"/>
              <a:t> de partícula que se considera que es la de mayor valor, es decir, el </a:t>
            </a:r>
            <a:r>
              <a:rPr lang="es-ES" sz="1400" dirty="0" err="1"/>
              <a:t>peak</a:t>
            </a:r>
            <a:r>
              <a:rPr lang="es-ES" sz="1400" dirty="0"/>
              <a:t> puede ocurrir en cualquiera de las tres ondas, por lo que es importante considerar también que el vector resultante no debe ser confundido con la velocidad </a:t>
            </a:r>
            <a:r>
              <a:rPr lang="es-ES" sz="1400" dirty="0" err="1"/>
              <a:t>peak</a:t>
            </a:r>
            <a:r>
              <a:rPr lang="es-ES" sz="1400" dirty="0"/>
              <a:t> de partícula.</a:t>
            </a:r>
            <a:endParaRPr lang="es-CL" sz="1400" dirty="0"/>
          </a:p>
        </p:txBody>
      </p:sp>
    </p:spTree>
    <p:extLst>
      <p:ext uri="{BB962C8B-B14F-4D97-AF65-F5344CB8AC3E}">
        <p14:creationId xmlns:p14="http://schemas.microsoft.com/office/powerpoint/2010/main" val="3875234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48</a:t>
            </a:fld>
            <a:endParaRPr lang="es-PE"/>
          </a:p>
        </p:txBody>
      </p:sp>
      <p:sp>
        <p:nvSpPr>
          <p:cNvPr id="6" name="CuadroTexto 5">
            <a:extLst>
              <a:ext uri="{FF2B5EF4-FFF2-40B4-BE49-F238E27FC236}">
                <a16:creationId xmlns:a16="http://schemas.microsoft.com/office/drawing/2014/main" id="{6FC2A012-81E8-214A-1727-C07D052A9172}"/>
              </a:ext>
            </a:extLst>
          </p:cNvPr>
          <p:cNvSpPr txBox="1"/>
          <p:nvPr/>
        </p:nvSpPr>
        <p:spPr>
          <a:xfrm>
            <a:off x="301869" y="1399962"/>
            <a:ext cx="6559061" cy="3693319"/>
          </a:xfrm>
          <a:prstGeom prst="rect">
            <a:avLst/>
          </a:prstGeom>
          <a:noFill/>
        </p:spPr>
        <p:txBody>
          <a:bodyPr wrap="square">
            <a:spAutoFit/>
          </a:bodyPr>
          <a:lstStyle/>
          <a:p>
            <a:r>
              <a:rPr lang="es-ES" dirty="0"/>
              <a:t>Existen dos maneras de activar los equipos de medición: </a:t>
            </a:r>
          </a:p>
          <a:p>
            <a:endParaRPr lang="es-ES" dirty="0"/>
          </a:p>
          <a:p>
            <a:pPr marL="342900" indent="-342900">
              <a:buAutoNum type="arabicParenR"/>
            </a:pPr>
            <a:r>
              <a:rPr lang="es-ES" dirty="0"/>
              <a:t>Por Cable Cortado: el equipo se activa con el inicio de la tronadura debido a que el equipo se encuentra conectado a la misma por un cable que le da inicio. La ventaja de este método es, poder verificar los tiempos de salida de cada tiro y hacer un diagnóstico general de la tronadura. Este método es deseable en el campo cercano. </a:t>
            </a:r>
          </a:p>
          <a:p>
            <a:endParaRPr lang="es-ES" dirty="0"/>
          </a:p>
          <a:p>
            <a:pPr marL="342900" indent="-342900">
              <a:buAutoNum type="arabicParenR" startAt="2"/>
            </a:pPr>
            <a:r>
              <a:rPr lang="es-ES" dirty="0"/>
              <a:t>Por Umbral (</a:t>
            </a:r>
            <a:r>
              <a:rPr lang="es-ES" dirty="0" err="1"/>
              <a:t>threshold</a:t>
            </a:r>
            <a:r>
              <a:rPr lang="es-ES" dirty="0"/>
              <a:t>): el equipo se activa una vez que se</a:t>
            </a:r>
          </a:p>
          <a:p>
            <a:r>
              <a:rPr lang="es-ES" dirty="0"/>
              <a:t>       supera un determinado nivel de perturbación ajustado</a:t>
            </a:r>
          </a:p>
          <a:p>
            <a:r>
              <a:rPr lang="es-ES" dirty="0"/>
              <a:t>       previamente por el usuario. Se tiene la ventaja de poder</a:t>
            </a:r>
          </a:p>
          <a:p>
            <a:r>
              <a:rPr lang="es-ES" dirty="0"/>
              <a:t>       posicionarse a gran distancia de la tronadura. </a:t>
            </a:r>
            <a:endParaRPr lang="es-CL" dirty="0"/>
          </a:p>
        </p:txBody>
      </p:sp>
      <p:pic>
        <p:nvPicPr>
          <p:cNvPr id="7" name="Imagen 6">
            <a:extLst>
              <a:ext uri="{FF2B5EF4-FFF2-40B4-BE49-F238E27FC236}">
                <a16:creationId xmlns:a16="http://schemas.microsoft.com/office/drawing/2014/main" id="{A561910F-C50B-721C-65ED-A1C21F43AE4A}"/>
              </a:ext>
            </a:extLst>
          </p:cNvPr>
          <p:cNvPicPr>
            <a:picLocks noChangeAspect="1"/>
          </p:cNvPicPr>
          <p:nvPr/>
        </p:nvPicPr>
        <p:blipFill>
          <a:blip r:embed="rId5"/>
          <a:stretch>
            <a:fillRect/>
          </a:stretch>
        </p:blipFill>
        <p:spPr>
          <a:xfrm>
            <a:off x="7470306" y="1587805"/>
            <a:ext cx="4419825" cy="3317631"/>
          </a:xfrm>
          <a:prstGeom prst="rect">
            <a:avLst/>
          </a:prstGeom>
        </p:spPr>
      </p:pic>
    </p:spTree>
    <p:extLst>
      <p:ext uri="{BB962C8B-B14F-4D97-AF65-F5344CB8AC3E}">
        <p14:creationId xmlns:p14="http://schemas.microsoft.com/office/powerpoint/2010/main" val="1500464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49</a:t>
            </a:fld>
            <a:endParaRPr lang="es-PE"/>
          </a:p>
        </p:txBody>
      </p:sp>
      <p:sp>
        <p:nvSpPr>
          <p:cNvPr id="4" name="CuadroTexto 3">
            <a:extLst>
              <a:ext uri="{FF2B5EF4-FFF2-40B4-BE49-F238E27FC236}">
                <a16:creationId xmlns:a16="http://schemas.microsoft.com/office/drawing/2014/main" id="{1875C351-01BF-46FA-D257-ABADE54635CB}"/>
              </a:ext>
            </a:extLst>
          </p:cNvPr>
          <p:cNvSpPr txBox="1"/>
          <p:nvPr/>
        </p:nvSpPr>
        <p:spPr>
          <a:xfrm>
            <a:off x="228600" y="1127989"/>
            <a:ext cx="11734800" cy="2585323"/>
          </a:xfrm>
          <a:prstGeom prst="rect">
            <a:avLst/>
          </a:prstGeom>
          <a:noFill/>
        </p:spPr>
        <p:txBody>
          <a:bodyPr wrap="square">
            <a:spAutoFit/>
          </a:bodyPr>
          <a:lstStyle/>
          <a:p>
            <a:r>
              <a:rPr lang="es-ES" b="1" dirty="0"/>
              <a:t>Modelos predictivos de vibraciones y de daño inducidos por voladura </a:t>
            </a:r>
          </a:p>
          <a:p>
            <a:r>
              <a:rPr lang="es-ES" dirty="0"/>
              <a:t>En la actualidad, el principal objetivo de la tronadura es la fragmentación, es decir, la forma de esta operación unitaria de agregar valor al negocio es con la creación del mayor arranque posible a un menor costo, con el fin de obtener un material fragmentado de tal modo que permita la continuidad con las siguientes operaciones. Sin embargo, en el perímetro de la voladura el resultado óptimo es crear el menor daño posible. Un ejemplo de lo antes mencionado, es cuando se desarrollan voladuras de producción que poseen mayor cantidad de explosivos o con mayor potencia para alcanzar una granulometría que no afecte el desempeño de la pala, además, se busca evitar un gran daño taludes, lo que pudiera afectar la continuidad del sistema minero. En la mayoría de los casos un mayor daño en las labores mineras se traduce en un aumento de costos, ya que, es necesario aplicar un sistema de limpieza de los taludes y/o rampa</a:t>
            </a:r>
            <a:endParaRPr lang="es-CL" dirty="0"/>
          </a:p>
        </p:txBody>
      </p:sp>
      <p:pic>
        <p:nvPicPr>
          <p:cNvPr id="7" name="Imagen 6">
            <a:extLst>
              <a:ext uri="{FF2B5EF4-FFF2-40B4-BE49-F238E27FC236}">
                <a16:creationId xmlns:a16="http://schemas.microsoft.com/office/drawing/2014/main" id="{FC8AB8EB-E534-04E9-E5D6-608A9EB85482}"/>
              </a:ext>
            </a:extLst>
          </p:cNvPr>
          <p:cNvPicPr>
            <a:picLocks noChangeAspect="1"/>
          </p:cNvPicPr>
          <p:nvPr/>
        </p:nvPicPr>
        <p:blipFill>
          <a:blip r:embed="rId5"/>
          <a:stretch>
            <a:fillRect/>
          </a:stretch>
        </p:blipFill>
        <p:spPr>
          <a:xfrm>
            <a:off x="3731534" y="3718292"/>
            <a:ext cx="4405013" cy="2638058"/>
          </a:xfrm>
          <a:prstGeom prst="rect">
            <a:avLst/>
          </a:prstGeom>
        </p:spPr>
      </p:pic>
    </p:spTree>
    <p:extLst>
      <p:ext uri="{BB962C8B-B14F-4D97-AF65-F5344CB8AC3E}">
        <p14:creationId xmlns:p14="http://schemas.microsoft.com/office/powerpoint/2010/main" val="2381826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5</a:t>
            </a:fld>
            <a:endParaRPr lang="es-PE"/>
          </a:p>
        </p:txBody>
      </p:sp>
      <p:pic>
        <p:nvPicPr>
          <p:cNvPr id="8" name="Imagen 7">
            <a:extLst>
              <a:ext uri="{FF2B5EF4-FFF2-40B4-BE49-F238E27FC236}">
                <a16:creationId xmlns:a16="http://schemas.microsoft.com/office/drawing/2014/main" id="{5FDC3F9C-6A6F-0E24-9E84-97D39384177E}"/>
              </a:ext>
            </a:extLst>
          </p:cNvPr>
          <p:cNvPicPr>
            <a:picLocks noChangeAspect="1"/>
          </p:cNvPicPr>
          <p:nvPr/>
        </p:nvPicPr>
        <p:blipFill rotWithShape="1">
          <a:blip r:embed="rId5"/>
          <a:srcRect l="33227" t="47094" r="16987" b="10599"/>
          <a:stretch/>
        </p:blipFill>
        <p:spPr>
          <a:xfrm>
            <a:off x="2573216" y="1720475"/>
            <a:ext cx="7333605" cy="3894993"/>
          </a:xfrm>
          <a:prstGeom prst="rect">
            <a:avLst/>
          </a:prstGeom>
        </p:spPr>
      </p:pic>
    </p:spTree>
    <p:extLst>
      <p:ext uri="{BB962C8B-B14F-4D97-AF65-F5344CB8AC3E}">
        <p14:creationId xmlns:p14="http://schemas.microsoft.com/office/powerpoint/2010/main" val="1187132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50</a:t>
            </a:fld>
            <a:endParaRPr lang="es-PE"/>
          </a:p>
        </p:txBody>
      </p:sp>
      <p:sp>
        <p:nvSpPr>
          <p:cNvPr id="6" name="CuadroTexto 5">
            <a:extLst>
              <a:ext uri="{FF2B5EF4-FFF2-40B4-BE49-F238E27FC236}">
                <a16:creationId xmlns:a16="http://schemas.microsoft.com/office/drawing/2014/main" id="{D9FDA392-8C80-DE60-697A-CC69E65FAB3B}"/>
              </a:ext>
            </a:extLst>
          </p:cNvPr>
          <p:cNvSpPr txBox="1"/>
          <p:nvPr/>
        </p:nvSpPr>
        <p:spPr>
          <a:xfrm>
            <a:off x="838200" y="1215405"/>
            <a:ext cx="10884876" cy="923330"/>
          </a:xfrm>
          <a:prstGeom prst="rect">
            <a:avLst/>
          </a:prstGeom>
          <a:noFill/>
        </p:spPr>
        <p:txBody>
          <a:bodyPr wrap="square">
            <a:spAutoFit/>
          </a:bodyPr>
          <a:lstStyle/>
          <a:p>
            <a:r>
              <a:rPr lang="es-ES" dirty="0"/>
              <a:t>Es por lo anterior, que se busca disminuir el daño mediante predicciones y rediseño. Para esto, se deben establecer modelos de vibraciones que buscan pronosticar la velocidad </a:t>
            </a:r>
            <a:r>
              <a:rPr lang="es-ES" dirty="0" err="1"/>
              <a:t>peak</a:t>
            </a:r>
            <a:r>
              <a:rPr lang="es-ES" dirty="0"/>
              <a:t> de partícula asociada a futuras voladuras. Estos modelos tienen que ser capaces de ser calibrados y verificados en su funcionamiento</a:t>
            </a:r>
            <a:endParaRPr lang="es-CL" dirty="0"/>
          </a:p>
        </p:txBody>
      </p:sp>
      <p:pic>
        <p:nvPicPr>
          <p:cNvPr id="8" name="Imagen 7">
            <a:extLst>
              <a:ext uri="{FF2B5EF4-FFF2-40B4-BE49-F238E27FC236}">
                <a16:creationId xmlns:a16="http://schemas.microsoft.com/office/drawing/2014/main" id="{42EDB0D3-06CE-B8EA-FAA6-F9F1A838C201}"/>
              </a:ext>
            </a:extLst>
          </p:cNvPr>
          <p:cNvPicPr>
            <a:picLocks noChangeAspect="1"/>
          </p:cNvPicPr>
          <p:nvPr/>
        </p:nvPicPr>
        <p:blipFill rotWithShape="1">
          <a:blip r:embed="rId5"/>
          <a:srcRect l="39744" t="22222" r="21954" b="8547"/>
          <a:stretch/>
        </p:blipFill>
        <p:spPr>
          <a:xfrm>
            <a:off x="677924" y="2138735"/>
            <a:ext cx="3754445" cy="4241423"/>
          </a:xfrm>
          <a:prstGeom prst="rect">
            <a:avLst/>
          </a:prstGeom>
        </p:spPr>
      </p:pic>
      <p:pic>
        <p:nvPicPr>
          <p:cNvPr id="10" name="Imagen 9">
            <a:extLst>
              <a:ext uri="{FF2B5EF4-FFF2-40B4-BE49-F238E27FC236}">
                <a16:creationId xmlns:a16="http://schemas.microsoft.com/office/drawing/2014/main" id="{8C665100-37B2-4F78-2147-9ED41F537425}"/>
              </a:ext>
            </a:extLst>
          </p:cNvPr>
          <p:cNvPicPr>
            <a:picLocks noChangeAspect="1"/>
          </p:cNvPicPr>
          <p:nvPr/>
        </p:nvPicPr>
        <p:blipFill rotWithShape="1">
          <a:blip r:embed="rId6"/>
          <a:srcRect l="40758" t="17723" r="23237" b="9487"/>
          <a:stretch/>
        </p:blipFill>
        <p:spPr>
          <a:xfrm>
            <a:off x="5011131" y="2139462"/>
            <a:ext cx="4097700" cy="4718538"/>
          </a:xfrm>
          <a:prstGeom prst="rect">
            <a:avLst/>
          </a:prstGeom>
        </p:spPr>
      </p:pic>
      <p:sp>
        <p:nvSpPr>
          <p:cNvPr id="14" name="CuadroTexto 13">
            <a:extLst>
              <a:ext uri="{FF2B5EF4-FFF2-40B4-BE49-F238E27FC236}">
                <a16:creationId xmlns:a16="http://schemas.microsoft.com/office/drawing/2014/main" id="{73C507FB-2844-1D16-0A32-59F4C49AF826}"/>
              </a:ext>
            </a:extLst>
          </p:cNvPr>
          <p:cNvSpPr txBox="1"/>
          <p:nvPr/>
        </p:nvSpPr>
        <p:spPr>
          <a:xfrm>
            <a:off x="9140557" y="2782118"/>
            <a:ext cx="2860431" cy="1477328"/>
          </a:xfrm>
          <a:prstGeom prst="rect">
            <a:avLst/>
          </a:prstGeom>
          <a:noFill/>
        </p:spPr>
        <p:txBody>
          <a:bodyPr wrap="square">
            <a:spAutoFit/>
          </a:bodyPr>
          <a:lstStyle/>
          <a:p>
            <a:r>
              <a:rPr lang="es-ES" dirty="0"/>
              <a:t>El modelo más utilizado en la industria minera y que ha dado mejores resultados, es el modelo de Holmberg y </a:t>
            </a:r>
            <a:r>
              <a:rPr lang="es-ES" dirty="0" err="1"/>
              <a:t>Persson</a:t>
            </a:r>
            <a:r>
              <a:rPr lang="es-ES" dirty="0"/>
              <a:t> (1978)</a:t>
            </a:r>
            <a:endParaRPr lang="es-CL" dirty="0"/>
          </a:p>
        </p:txBody>
      </p:sp>
    </p:spTree>
    <p:extLst>
      <p:ext uri="{BB962C8B-B14F-4D97-AF65-F5344CB8AC3E}">
        <p14:creationId xmlns:p14="http://schemas.microsoft.com/office/powerpoint/2010/main" val="2088679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extLst>
              <p:ext uri="{D42A27DB-BD31-4B8C-83A1-F6EECF244321}">
                <p14:modId xmlns:p14="http://schemas.microsoft.com/office/powerpoint/2010/main" val="27985759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8682" y="284352"/>
            <a:ext cx="10178322" cy="636628"/>
          </a:xfrm>
        </p:spPr>
        <p:txBody>
          <a:bodyPr vert="horz">
            <a:normAutofit/>
          </a:bodyPr>
          <a:lstStyle/>
          <a:p>
            <a:r>
              <a:rPr lang="es-ES" sz="3600" dirty="0">
                <a:solidFill>
                  <a:schemeClr val="accent3">
                    <a:lumMod val="75000"/>
                  </a:schemeClr>
                </a:solidFill>
              </a:rPr>
              <a:t>5.1.Análisis de Vibraciones en Entornos Cercanos </a:t>
            </a:r>
            <a:endParaRPr lang="es-PE" sz="36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51</a:t>
            </a:fld>
            <a:endParaRPr lang="es-PE"/>
          </a:p>
        </p:txBody>
      </p:sp>
      <p:sp>
        <p:nvSpPr>
          <p:cNvPr id="24" name="CuadroTexto 23">
            <a:extLst>
              <a:ext uri="{FF2B5EF4-FFF2-40B4-BE49-F238E27FC236}">
                <a16:creationId xmlns:a16="http://schemas.microsoft.com/office/drawing/2014/main" id="{7DB94234-C68A-A919-F023-CAA2B2DE553F}"/>
              </a:ext>
            </a:extLst>
          </p:cNvPr>
          <p:cNvSpPr txBox="1"/>
          <p:nvPr/>
        </p:nvSpPr>
        <p:spPr>
          <a:xfrm>
            <a:off x="460132" y="961009"/>
            <a:ext cx="6503376" cy="4524315"/>
          </a:xfrm>
          <a:prstGeom prst="rect">
            <a:avLst/>
          </a:prstGeom>
          <a:noFill/>
        </p:spPr>
        <p:txBody>
          <a:bodyPr wrap="square">
            <a:spAutoFit/>
          </a:bodyPr>
          <a:lstStyle/>
          <a:p>
            <a:r>
              <a:rPr lang="es-ES" b="1" dirty="0"/>
              <a:t>Campo cercano - Holmberg y </a:t>
            </a:r>
            <a:r>
              <a:rPr lang="es-ES" b="1" dirty="0" err="1"/>
              <a:t>Persson</a:t>
            </a:r>
            <a:r>
              <a:rPr lang="es-ES" b="1" dirty="0"/>
              <a:t> :</a:t>
            </a:r>
          </a:p>
          <a:p>
            <a:r>
              <a:rPr lang="es-ES" dirty="0"/>
              <a:t>Este modelo nace en base a estudios realizados por </a:t>
            </a:r>
            <a:r>
              <a:rPr lang="es-ES" dirty="0" err="1"/>
              <a:t>Swedish</a:t>
            </a:r>
            <a:r>
              <a:rPr lang="es-ES" dirty="0"/>
              <a:t> </a:t>
            </a:r>
            <a:r>
              <a:rPr lang="es-ES" dirty="0" err="1"/>
              <a:t>Detonic</a:t>
            </a:r>
            <a:r>
              <a:rPr lang="es-ES" dirty="0"/>
              <a:t> </a:t>
            </a:r>
            <a:r>
              <a:rPr lang="es-ES" dirty="0" err="1"/>
              <a:t>Foundation</a:t>
            </a:r>
            <a:r>
              <a:rPr lang="es-ES" dirty="0"/>
              <a:t> (Holmberg y </a:t>
            </a:r>
            <a:r>
              <a:rPr lang="es-ES" dirty="0" err="1"/>
              <a:t>Persson</a:t>
            </a:r>
            <a:r>
              <a:rPr lang="es-ES" dirty="0"/>
              <a:t>, 1978), que dieron lugar a los primeros modelos predictivos de daño por voladura, donde la deformación o alteración en el macizo rocoso, estaba dada por la vibración resultante de la voladura. Holmberg (1993) llega a la conclusión de que el daño es provocado producto de las grandes amplitudes de las ondas de choque, altas presiones generadas en el pozo lo que permitían la generación de grietas radiales, altas presiones de gases producto de la detonación, reducción de la resistencia al esfuerzo cortante debido a la explosión inducida por el movimiento de la roca, y finalmente, la vibración inducida la cual generaba un desplazamiento en el perímetro de la voladura. Como se mencionó, los estudios de Holmberg (1993) y </a:t>
            </a:r>
            <a:r>
              <a:rPr lang="es-ES" dirty="0" err="1"/>
              <a:t>Persson</a:t>
            </a:r>
            <a:r>
              <a:rPr lang="es-ES" dirty="0"/>
              <a:t> et al. (1997), relaciona el criterio de daño y la deformación para una onda unidimensional. </a:t>
            </a:r>
            <a:endParaRPr lang="es-CL" dirty="0"/>
          </a:p>
        </p:txBody>
      </p:sp>
      <p:pic>
        <p:nvPicPr>
          <p:cNvPr id="26" name="Imagen 25">
            <a:extLst>
              <a:ext uri="{FF2B5EF4-FFF2-40B4-BE49-F238E27FC236}">
                <a16:creationId xmlns:a16="http://schemas.microsoft.com/office/drawing/2014/main" id="{11237A14-DB5C-F469-B650-CEC8BB22482D}"/>
              </a:ext>
            </a:extLst>
          </p:cNvPr>
          <p:cNvPicPr>
            <a:picLocks noChangeAspect="1"/>
          </p:cNvPicPr>
          <p:nvPr/>
        </p:nvPicPr>
        <p:blipFill rotWithShape="1">
          <a:blip r:embed="rId5"/>
          <a:srcRect l="39530" t="27653" r="20940" b="16923"/>
          <a:stretch/>
        </p:blipFill>
        <p:spPr>
          <a:xfrm>
            <a:off x="7180384" y="1506415"/>
            <a:ext cx="4742551" cy="4155831"/>
          </a:xfrm>
          <a:prstGeom prst="rect">
            <a:avLst/>
          </a:prstGeom>
        </p:spPr>
      </p:pic>
    </p:spTree>
    <p:extLst>
      <p:ext uri="{BB962C8B-B14F-4D97-AF65-F5344CB8AC3E}">
        <p14:creationId xmlns:p14="http://schemas.microsoft.com/office/powerpoint/2010/main" val="979965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8682" y="284352"/>
            <a:ext cx="10178322" cy="636628"/>
          </a:xfrm>
        </p:spPr>
        <p:txBody>
          <a:bodyPr vert="horz">
            <a:normAutofit/>
          </a:bodyPr>
          <a:lstStyle/>
          <a:p>
            <a:r>
              <a:rPr lang="es-ES" sz="3600" dirty="0">
                <a:solidFill>
                  <a:schemeClr val="accent3">
                    <a:lumMod val="75000"/>
                  </a:schemeClr>
                </a:solidFill>
              </a:rPr>
              <a:t>5.1.Análisis de Vibraciones en Entornos Cercanos </a:t>
            </a:r>
            <a:endParaRPr lang="es-PE" sz="36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52</a:t>
            </a:fld>
            <a:endParaRPr lang="es-PE"/>
          </a:p>
        </p:txBody>
      </p:sp>
      <p:pic>
        <p:nvPicPr>
          <p:cNvPr id="4" name="Imagen 3">
            <a:extLst>
              <a:ext uri="{FF2B5EF4-FFF2-40B4-BE49-F238E27FC236}">
                <a16:creationId xmlns:a16="http://schemas.microsoft.com/office/drawing/2014/main" id="{70BAA0BF-CAD6-794F-75FE-3F53F88C43C1}"/>
              </a:ext>
            </a:extLst>
          </p:cNvPr>
          <p:cNvPicPr>
            <a:picLocks noChangeAspect="1"/>
          </p:cNvPicPr>
          <p:nvPr/>
        </p:nvPicPr>
        <p:blipFill rotWithShape="1">
          <a:blip r:embed="rId5"/>
          <a:srcRect l="40919" t="21795" r="22222" b="5042"/>
          <a:stretch/>
        </p:blipFill>
        <p:spPr>
          <a:xfrm>
            <a:off x="3470029" y="920980"/>
            <a:ext cx="4507523" cy="5591941"/>
          </a:xfrm>
          <a:prstGeom prst="rect">
            <a:avLst/>
          </a:prstGeom>
        </p:spPr>
      </p:pic>
      <p:pic>
        <p:nvPicPr>
          <p:cNvPr id="7" name="Imagen 6">
            <a:extLst>
              <a:ext uri="{FF2B5EF4-FFF2-40B4-BE49-F238E27FC236}">
                <a16:creationId xmlns:a16="http://schemas.microsoft.com/office/drawing/2014/main" id="{D79FC6C5-E01F-2004-A562-DDD21C178E4E}"/>
              </a:ext>
            </a:extLst>
          </p:cNvPr>
          <p:cNvPicPr>
            <a:picLocks noChangeAspect="1"/>
          </p:cNvPicPr>
          <p:nvPr/>
        </p:nvPicPr>
        <p:blipFill rotWithShape="1">
          <a:blip r:embed="rId6"/>
          <a:srcRect l="40919" t="57607" r="42465" b="32991"/>
          <a:stretch/>
        </p:blipFill>
        <p:spPr>
          <a:xfrm>
            <a:off x="9070595" y="4261339"/>
            <a:ext cx="1823209" cy="644770"/>
          </a:xfrm>
          <a:prstGeom prst="rect">
            <a:avLst/>
          </a:prstGeom>
        </p:spPr>
      </p:pic>
    </p:spTree>
    <p:extLst>
      <p:ext uri="{BB962C8B-B14F-4D97-AF65-F5344CB8AC3E}">
        <p14:creationId xmlns:p14="http://schemas.microsoft.com/office/powerpoint/2010/main" val="1295543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1E255DF-DA3D-4641-BB88-E65819E03CE5}"/>
              </a:ext>
            </a:extLst>
          </p:cNvPr>
          <p:cNvGraphicFramePr>
            <a:graphicFrameLocks noChangeAspect="1"/>
          </p:cNvGraphicFramePr>
          <p:nvPr>
            <p:custDataLst>
              <p:tags r:id="rId1"/>
            </p:custDataLst>
            <p:extLst>
              <p:ext uri="{D42A27DB-BD31-4B8C-83A1-F6EECF244321}">
                <p14:modId xmlns:p14="http://schemas.microsoft.com/office/powerpoint/2010/main" val="3888523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p:cNvSpPr>
            <a:spLocks noGrp="1"/>
          </p:cNvSpPr>
          <p:nvPr>
            <p:ph idx="1"/>
          </p:nvPr>
        </p:nvSpPr>
        <p:spPr>
          <a:xfrm>
            <a:off x="187007" y="1024054"/>
            <a:ext cx="7406725" cy="5212623"/>
          </a:xfrm>
        </p:spPr>
        <p:txBody>
          <a:bodyPr>
            <a:noAutofit/>
          </a:bodyPr>
          <a:lstStyle/>
          <a:p>
            <a:pPr marL="0" indent="0" algn="just">
              <a:lnSpc>
                <a:spcPct val="150000"/>
              </a:lnSpc>
              <a:buNone/>
            </a:pPr>
            <a:r>
              <a:rPr lang="es-ES_tradnl" sz="1400" dirty="0"/>
              <a:t>El escalamiento de los PPVc, para el desarrollo de un criterio de daño es una información valiosa en el diseño y desarrollo de ingeniería de voladura. En particular, cuando se trata del resultado de cuidado de paredes, es fundamental evaluar cuidadosamente los efectos de las voladuras y como estas impactan en los bancos inferiores.</a:t>
            </a:r>
            <a:endParaRPr lang="es-CL" sz="1400" dirty="0"/>
          </a:p>
          <a:p>
            <a:pPr marL="0" indent="0" algn="just">
              <a:lnSpc>
                <a:spcPct val="150000"/>
              </a:lnSpc>
              <a:buNone/>
            </a:pPr>
            <a:r>
              <a:rPr lang="es-ES_tradnl" sz="1400" dirty="0"/>
              <a:t>Para esto se llevaron a cabo pruebas de terreno en diferentes ubicaciones para recopilar datos de Vp y su comportamiento en la “pared”. Estas pruebas se realizarán mediante el uso de instrumentación tradicional (geófonos), que permitirá medir los tiempos de arribo de las ondas en las distintas ubicaciones de los geófonos. Los datos recopilados se analizarán y serán parte de nuestros inputs para el desarrollo de los criterios de daño de Hoek (Hoek &amp; Brown, 1988) y Vergara/Muñoz (Vergara J., 2016).</a:t>
            </a:r>
            <a:endParaRPr lang="es-CL" sz="1400" dirty="0"/>
          </a:p>
          <a:p>
            <a:pPr marL="0" indent="0" algn="just">
              <a:lnSpc>
                <a:spcPct val="150000"/>
              </a:lnSpc>
              <a:buNone/>
            </a:pPr>
            <a:endParaRPr lang="es-CL" dirty="0"/>
          </a:p>
        </p:txBody>
      </p:sp>
      <p:pic>
        <p:nvPicPr>
          <p:cNvPr id="4" name="Imagen 3"/>
          <p:cNvPicPr>
            <a:picLocks noChangeAspect="1"/>
          </p:cNvPicPr>
          <p:nvPr/>
        </p:nvPicPr>
        <p:blipFill>
          <a:blip r:embed="rId5"/>
          <a:stretch>
            <a:fillRect/>
          </a:stretch>
        </p:blipFill>
        <p:spPr>
          <a:xfrm>
            <a:off x="8074188" y="1779374"/>
            <a:ext cx="3854605" cy="2520000"/>
          </a:xfrm>
          <a:prstGeom prst="rect">
            <a:avLst/>
          </a:prstGeom>
        </p:spPr>
      </p:pic>
      <p:sp>
        <p:nvSpPr>
          <p:cNvPr id="8" name="Título 1">
            <a:extLst>
              <a:ext uri="{FF2B5EF4-FFF2-40B4-BE49-F238E27FC236}">
                <a16:creationId xmlns:a16="http://schemas.microsoft.com/office/drawing/2014/main" id="{1559D0A9-6F04-583B-B65C-133D7FF5F991}"/>
              </a:ext>
            </a:extLst>
          </p:cNvPr>
          <p:cNvSpPr txBox="1">
            <a:spLocks/>
          </p:cNvSpPr>
          <p:nvPr/>
        </p:nvSpPr>
        <p:spPr>
          <a:xfrm>
            <a:off x="128682" y="284352"/>
            <a:ext cx="10178322" cy="636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dirty="0">
                <a:solidFill>
                  <a:schemeClr val="accent3">
                    <a:lumMod val="75000"/>
                  </a:schemeClr>
                </a:solidFill>
              </a:rPr>
              <a:t>5.1.Análisis de Vibraciones en Entornos Cercanos </a:t>
            </a:r>
            <a:endParaRPr lang="es-PE" sz="3600" dirty="0">
              <a:solidFill>
                <a:schemeClr val="accent3">
                  <a:lumMod val="75000"/>
                </a:schemeClr>
              </a:solidFill>
            </a:endParaRPr>
          </a:p>
        </p:txBody>
      </p:sp>
    </p:spTree>
    <p:extLst>
      <p:ext uri="{BB962C8B-B14F-4D97-AF65-F5344CB8AC3E}">
        <p14:creationId xmlns:p14="http://schemas.microsoft.com/office/powerpoint/2010/main" val="1100515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E534E5C-B496-F6E2-7E37-A6933CBBA95B}"/>
              </a:ext>
            </a:extLst>
          </p:cNvPr>
          <p:cNvGraphicFramePr>
            <a:graphicFrameLocks noChangeAspect="1"/>
          </p:cNvGraphicFramePr>
          <p:nvPr>
            <p:custDataLst>
              <p:tags r:id="rId1"/>
            </p:custDataLst>
            <p:extLst>
              <p:ext uri="{D42A27DB-BD31-4B8C-83A1-F6EECF244321}">
                <p14:modId xmlns:p14="http://schemas.microsoft.com/office/powerpoint/2010/main" val="21439831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589645" y="1021618"/>
            <a:ext cx="10515600" cy="1325563"/>
          </a:xfrm>
        </p:spPr>
        <p:txBody>
          <a:bodyPr vert="horz">
            <a:normAutofit/>
          </a:bodyPr>
          <a:lstStyle/>
          <a:p>
            <a:r>
              <a:rPr lang="es-MX" sz="2000" b="1" dirty="0"/>
              <a:t>Evolución Hoek &amp; Brown a Vergara/Muñoz.</a:t>
            </a:r>
            <a:endParaRPr lang="es-CL" sz="2000" b="1" dirty="0"/>
          </a:p>
        </p:txBody>
      </p:sp>
      <p:sp>
        <p:nvSpPr>
          <p:cNvPr id="3" name="Content Placeholder 2"/>
          <p:cNvSpPr>
            <a:spLocks noGrp="1"/>
          </p:cNvSpPr>
          <p:nvPr>
            <p:ph idx="1"/>
          </p:nvPr>
        </p:nvSpPr>
        <p:spPr/>
        <p:txBody>
          <a:bodyPr>
            <a:normAutofit/>
          </a:bodyPr>
          <a:lstStyle/>
          <a:p>
            <a:pPr marL="0" indent="0" algn="just">
              <a:lnSpc>
                <a:spcPct val="150000"/>
              </a:lnSpc>
              <a:buNone/>
            </a:pPr>
            <a:r>
              <a:rPr lang="es-ES_tradnl" sz="1800" dirty="0"/>
              <a:t>Durante el trascurso de los años distintos autores han evolucionado mediante formulismos, criterios, pruebas, etc…, hasta llegar desde un modelo para roca intacta a un escalamiento del macizo rocoso, que considera el “deterioro” producto de estructuras, voladuras, etc…, que nos debiera entregar con mayor precisión los valores de PPVc que podemos trabajar para minimizar el daño, desde el punto de vista de las vibraciones generadas hacia la pared, a causa de las voladuras asociadas principalmente a mallas de contorno. A continuación, se revisan las que a nuestro criterio son las definiciones o formulismos más importantes: </a:t>
            </a:r>
            <a:endParaRPr lang="es-CL" sz="1800" dirty="0"/>
          </a:p>
        </p:txBody>
      </p:sp>
      <p:pic>
        <p:nvPicPr>
          <p:cNvPr id="4" name="Imagen 3"/>
          <p:cNvPicPr>
            <a:picLocks noChangeAspect="1"/>
          </p:cNvPicPr>
          <p:nvPr/>
        </p:nvPicPr>
        <p:blipFill>
          <a:blip r:embed="rId5"/>
          <a:stretch>
            <a:fillRect/>
          </a:stretch>
        </p:blipFill>
        <p:spPr>
          <a:xfrm>
            <a:off x="987109" y="4324507"/>
            <a:ext cx="10217782" cy="2438611"/>
          </a:xfrm>
          <a:prstGeom prst="rect">
            <a:avLst/>
          </a:prstGeom>
        </p:spPr>
      </p:pic>
      <p:sp>
        <p:nvSpPr>
          <p:cNvPr id="11" name="CuadroTexto 10">
            <a:extLst>
              <a:ext uri="{FF2B5EF4-FFF2-40B4-BE49-F238E27FC236}">
                <a16:creationId xmlns:a16="http://schemas.microsoft.com/office/drawing/2014/main" id="{9F80D0E4-9244-D0A8-25CD-7EB0EA46C20E}"/>
              </a:ext>
            </a:extLst>
          </p:cNvPr>
          <p:cNvSpPr txBox="1"/>
          <p:nvPr/>
        </p:nvSpPr>
        <p:spPr>
          <a:xfrm>
            <a:off x="3048000" y="3244334"/>
            <a:ext cx="6096000" cy="369332"/>
          </a:xfrm>
          <a:prstGeom prst="rect">
            <a:avLst/>
          </a:prstGeom>
          <a:noFill/>
        </p:spPr>
        <p:txBody>
          <a:bodyPr wrap="square">
            <a:spAutoFit/>
          </a:bodyPr>
          <a:lstStyle/>
          <a:p>
            <a:r>
              <a:rPr lang="es-ES" sz="1800" dirty="0">
                <a:solidFill>
                  <a:schemeClr val="accent3">
                    <a:lumMod val="75000"/>
                  </a:schemeClr>
                </a:solidFill>
              </a:rPr>
              <a:t>5.1.Análisis de Vibraciones en Entornos Cercanos </a:t>
            </a:r>
            <a:endParaRPr lang="es-PE" sz="1800" dirty="0">
              <a:solidFill>
                <a:schemeClr val="accent3">
                  <a:lumMod val="75000"/>
                </a:schemeClr>
              </a:solidFill>
            </a:endParaRPr>
          </a:p>
        </p:txBody>
      </p:sp>
      <p:pic>
        <p:nvPicPr>
          <p:cNvPr id="13" name="Imagen 12">
            <a:extLst>
              <a:ext uri="{FF2B5EF4-FFF2-40B4-BE49-F238E27FC236}">
                <a16:creationId xmlns:a16="http://schemas.microsoft.com/office/drawing/2014/main" id="{0665CA2F-B6D9-C3D8-0797-052C8D96A643}"/>
              </a:ext>
            </a:extLst>
          </p:cNvPr>
          <p:cNvPicPr>
            <a:picLocks noChangeAspect="1"/>
          </p:cNvPicPr>
          <p:nvPr/>
        </p:nvPicPr>
        <p:blipFill>
          <a:blip r:embed="rId6"/>
          <a:stretch>
            <a:fillRect/>
          </a:stretch>
        </p:blipFill>
        <p:spPr>
          <a:xfrm>
            <a:off x="-87641" y="276219"/>
            <a:ext cx="9717866" cy="963251"/>
          </a:xfrm>
          <a:prstGeom prst="rect">
            <a:avLst/>
          </a:prstGeom>
        </p:spPr>
      </p:pic>
    </p:spTree>
    <p:extLst>
      <p:ext uri="{BB962C8B-B14F-4D97-AF65-F5344CB8AC3E}">
        <p14:creationId xmlns:p14="http://schemas.microsoft.com/office/powerpoint/2010/main" val="525726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C8604DD-097F-690D-B3BE-82670788D3F9}"/>
              </a:ext>
            </a:extLst>
          </p:cNvPr>
          <p:cNvGraphicFramePr>
            <a:graphicFrameLocks noChangeAspect="1"/>
          </p:cNvGraphicFramePr>
          <p:nvPr>
            <p:custDataLst>
              <p:tags r:id="rId1"/>
            </p:custDataLst>
            <p:extLst>
              <p:ext uri="{D42A27DB-BD31-4B8C-83A1-F6EECF244321}">
                <p14:modId xmlns:p14="http://schemas.microsoft.com/office/powerpoint/2010/main" val="91586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707B926B-DD8C-4F06-B864-D000E746ACAA}"/>
              </a:ext>
            </a:extLst>
          </p:cNvPr>
          <p:cNvPicPr>
            <a:picLocks noChangeAspect="1"/>
          </p:cNvPicPr>
          <p:nvPr/>
        </p:nvPicPr>
        <p:blipFill>
          <a:blip r:embed="rId5"/>
          <a:stretch>
            <a:fillRect/>
          </a:stretch>
        </p:blipFill>
        <p:spPr>
          <a:xfrm>
            <a:off x="4476654" y="1526406"/>
            <a:ext cx="2097237" cy="1260000"/>
          </a:xfrm>
          <a:prstGeom prst="rect">
            <a:avLst/>
          </a:prstGeom>
        </p:spPr>
      </p:pic>
      <p:pic>
        <p:nvPicPr>
          <p:cNvPr id="4" name="Imagen 3">
            <a:extLst>
              <a:ext uri="{FF2B5EF4-FFF2-40B4-BE49-F238E27FC236}">
                <a16:creationId xmlns:a16="http://schemas.microsoft.com/office/drawing/2014/main" id="{EAE7CB1D-7264-B05D-FDE5-0E90FB5F4AB2}"/>
              </a:ext>
            </a:extLst>
          </p:cNvPr>
          <p:cNvPicPr>
            <a:picLocks noChangeAspect="1"/>
          </p:cNvPicPr>
          <p:nvPr/>
        </p:nvPicPr>
        <p:blipFill>
          <a:blip r:embed="rId6"/>
          <a:stretch>
            <a:fillRect/>
          </a:stretch>
        </p:blipFill>
        <p:spPr>
          <a:xfrm>
            <a:off x="6869678" y="1561694"/>
            <a:ext cx="2080658" cy="1260000"/>
          </a:xfrm>
          <a:prstGeom prst="rect">
            <a:avLst/>
          </a:prstGeom>
        </p:spPr>
      </p:pic>
      <p:pic>
        <p:nvPicPr>
          <p:cNvPr id="6" name="Marcador de contenido 4"/>
          <p:cNvPicPr>
            <a:picLocks noGrp="1" noChangeAspect="1"/>
          </p:cNvPicPr>
          <p:nvPr>
            <p:ph idx="1"/>
          </p:nvPr>
        </p:nvPicPr>
        <p:blipFill>
          <a:blip r:embed="rId7"/>
          <a:stretch>
            <a:fillRect/>
          </a:stretch>
        </p:blipFill>
        <p:spPr>
          <a:xfrm>
            <a:off x="978029" y="1722396"/>
            <a:ext cx="1847619" cy="866667"/>
          </a:xfrm>
          <a:prstGeom prst="rect">
            <a:avLst/>
          </a:prstGeom>
        </p:spPr>
      </p:pic>
      <p:pic>
        <p:nvPicPr>
          <p:cNvPr id="7" name="Imagen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13" y="2956990"/>
            <a:ext cx="349885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7"/>
          <p:cNvPicPr>
            <a:picLocks noChangeAspect="1"/>
          </p:cNvPicPr>
          <p:nvPr/>
        </p:nvPicPr>
        <p:blipFill rotWithShape="1">
          <a:blip r:embed="rId9"/>
          <a:srcRect r="8578"/>
          <a:stretch/>
        </p:blipFill>
        <p:spPr>
          <a:xfrm>
            <a:off x="9211959" y="1615729"/>
            <a:ext cx="2798756" cy="1080000"/>
          </a:xfrm>
          <a:prstGeom prst="rect">
            <a:avLst/>
          </a:prstGeom>
        </p:spPr>
      </p:pic>
      <p:pic>
        <p:nvPicPr>
          <p:cNvPr id="9" name="Imagen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1285" y="2947659"/>
            <a:ext cx="5735638"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lecha derecha 9"/>
          <p:cNvSpPr/>
          <p:nvPr/>
        </p:nvSpPr>
        <p:spPr>
          <a:xfrm>
            <a:off x="3145694" y="1925651"/>
            <a:ext cx="1330960" cy="460156"/>
          </a:xfrm>
          <a:prstGeom prst="rightArrow">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1" name="Flecha derecha 10"/>
          <p:cNvSpPr/>
          <p:nvPr/>
        </p:nvSpPr>
        <p:spPr>
          <a:xfrm>
            <a:off x="6520255" y="1976499"/>
            <a:ext cx="320047" cy="460156"/>
          </a:xfrm>
          <a:prstGeom prst="rightArrow">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2" name="Flecha derecha 11"/>
          <p:cNvSpPr/>
          <p:nvPr/>
        </p:nvSpPr>
        <p:spPr>
          <a:xfrm>
            <a:off x="8950336" y="1925651"/>
            <a:ext cx="320047" cy="460156"/>
          </a:xfrm>
          <a:prstGeom prst="rightArrow">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13" name="Imagen 12"/>
          <p:cNvPicPr>
            <a:picLocks noChangeAspect="1"/>
          </p:cNvPicPr>
          <p:nvPr/>
        </p:nvPicPr>
        <p:blipFill>
          <a:blip r:embed="rId11"/>
          <a:stretch>
            <a:fillRect/>
          </a:stretch>
        </p:blipFill>
        <p:spPr>
          <a:xfrm>
            <a:off x="4842293" y="4378865"/>
            <a:ext cx="2738809" cy="2340000"/>
          </a:xfrm>
          <a:prstGeom prst="rect">
            <a:avLst/>
          </a:prstGeom>
        </p:spPr>
      </p:pic>
      <p:sp>
        <p:nvSpPr>
          <p:cNvPr id="14" name="CuadroTexto 13"/>
          <p:cNvSpPr txBox="1"/>
          <p:nvPr/>
        </p:nvSpPr>
        <p:spPr>
          <a:xfrm>
            <a:off x="3743129" y="4009025"/>
            <a:ext cx="4937136" cy="369840"/>
          </a:xfrm>
          <a:prstGeom prst="rect">
            <a:avLst/>
          </a:prstGeom>
          <a:noFill/>
        </p:spPr>
        <p:txBody>
          <a:bodyPr wrap="square" rtlCol="0">
            <a:spAutoFit/>
          </a:bodyPr>
          <a:lstStyle/>
          <a:p>
            <a:r>
              <a:rPr lang="es-ES" dirty="0"/>
              <a:t>Aplicación de criterio de daño por vibraciones</a:t>
            </a:r>
            <a:endParaRPr lang="es-CL" dirty="0"/>
          </a:p>
        </p:txBody>
      </p:sp>
      <p:pic>
        <p:nvPicPr>
          <p:cNvPr id="18" name="Imagen 17">
            <a:extLst>
              <a:ext uri="{FF2B5EF4-FFF2-40B4-BE49-F238E27FC236}">
                <a16:creationId xmlns:a16="http://schemas.microsoft.com/office/drawing/2014/main" id="{CBD0003D-1CFD-1794-93CC-2FBDC81D0932}"/>
              </a:ext>
            </a:extLst>
          </p:cNvPr>
          <p:cNvPicPr>
            <a:picLocks noChangeAspect="1"/>
          </p:cNvPicPr>
          <p:nvPr/>
        </p:nvPicPr>
        <p:blipFill>
          <a:blip r:embed="rId12"/>
          <a:stretch>
            <a:fillRect/>
          </a:stretch>
        </p:blipFill>
        <p:spPr>
          <a:xfrm>
            <a:off x="-16640" y="175148"/>
            <a:ext cx="9717866" cy="963251"/>
          </a:xfrm>
          <a:prstGeom prst="rect">
            <a:avLst/>
          </a:prstGeom>
        </p:spPr>
      </p:pic>
    </p:spTree>
    <p:extLst>
      <p:ext uri="{BB962C8B-B14F-4D97-AF65-F5344CB8AC3E}">
        <p14:creationId xmlns:p14="http://schemas.microsoft.com/office/powerpoint/2010/main" val="2485173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b="1" dirty="0"/>
              <a:t>Determinación de Vp:</a:t>
            </a:r>
          </a:p>
        </p:txBody>
      </p:sp>
      <p:sp>
        <p:nvSpPr>
          <p:cNvPr id="4" name="Marcador de contenido 3"/>
          <p:cNvSpPr>
            <a:spLocks noGrp="1"/>
          </p:cNvSpPr>
          <p:nvPr>
            <p:ph idx="1"/>
          </p:nvPr>
        </p:nvSpPr>
        <p:spPr>
          <a:xfrm>
            <a:off x="838199" y="1454400"/>
            <a:ext cx="11164747" cy="5143170"/>
          </a:xfrm>
        </p:spPr>
        <p:txBody>
          <a:bodyPr>
            <a:normAutofit fontScale="85000" lnSpcReduction="20000"/>
          </a:bodyPr>
          <a:lstStyle/>
          <a:p>
            <a:pPr>
              <a:lnSpc>
                <a:spcPct val="100000"/>
              </a:lnSpc>
              <a:buBlip>
                <a:blip r:embed="rId2"/>
              </a:buBlip>
            </a:pPr>
            <a:r>
              <a:rPr lang="es-ES_tradnl" dirty="0">
                <a:solidFill>
                  <a:srgbClr val="33363B"/>
                </a:solidFill>
                <a:latin typeface="+mn-lt"/>
              </a:rPr>
              <a:t>¿El Vp sufre alteraciones por voladuras de bancos superiores? </a:t>
            </a:r>
            <a:endParaRPr lang="es-CL" dirty="0">
              <a:solidFill>
                <a:srgbClr val="33363B"/>
              </a:solidFill>
              <a:latin typeface="+mn-lt"/>
            </a:endParaRPr>
          </a:p>
          <a:p>
            <a:pPr>
              <a:lnSpc>
                <a:spcPct val="100000"/>
              </a:lnSpc>
              <a:buBlip>
                <a:blip r:embed="rId2"/>
              </a:buBlip>
            </a:pPr>
            <a:r>
              <a:rPr lang="es-ES_tradnl" dirty="0">
                <a:solidFill>
                  <a:srgbClr val="33363B"/>
                </a:solidFill>
                <a:latin typeface="+mn-lt"/>
              </a:rPr>
              <a:t>¿El comportamiento del Vp es el mismo en toda la pared?</a:t>
            </a:r>
            <a:endParaRPr lang="es-CL" dirty="0">
              <a:solidFill>
                <a:srgbClr val="33363B"/>
              </a:solidFill>
              <a:latin typeface="+mn-lt"/>
            </a:endParaRPr>
          </a:p>
          <a:p>
            <a:pPr>
              <a:lnSpc>
                <a:spcPct val="100000"/>
              </a:lnSpc>
              <a:buBlip>
                <a:blip r:embed="rId2"/>
              </a:buBlip>
            </a:pPr>
            <a:r>
              <a:rPr lang="es-ES_tradnl" dirty="0">
                <a:solidFill>
                  <a:srgbClr val="33363B"/>
                </a:solidFill>
                <a:latin typeface="+mn-lt"/>
              </a:rPr>
              <a:t>¿A nivel de cresta de banco y piso es el mismo Vp?</a:t>
            </a:r>
          </a:p>
          <a:p>
            <a:pPr marL="0" indent="0">
              <a:lnSpc>
                <a:spcPct val="100000"/>
              </a:lnSpc>
              <a:buNone/>
            </a:pPr>
            <a:endParaRPr lang="es-ES_tradnl" dirty="0">
              <a:solidFill>
                <a:srgbClr val="33363B"/>
              </a:solidFill>
              <a:latin typeface="+mn-lt"/>
            </a:endParaRPr>
          </a:p>
          <a:p>
            <a:pPr marL="0" indent="0">
              <a:lnSpc>
                <a:spcPct val="120000"/>
              </a:lnSpc>
              <a:buNone/>
            </a:pPr>
            <a:r>
              <a:rPr lang="es-ES" dirty="0">
                <a:latin typeface="+mn-lt"/>
              </a:rPr>
              <a:t>Para dar respuestas a estas interrogantes se comenzaron con una serie de pruebas donde destacaremos las siguientes:</a:t>
            </a:r>
          </a:p>
          <a:p>
            <a:pPr marL="0" indent="0">
              <a:lnSpc>
                <a:spcPct val="120000"/>
              </a:lnSpc>
              <a:buNone/>
            </a:pPr>
            <a:endParaRPr lang="es-ES" dirty="0">
              <a:latin typeface="+mn-lt"/>
            </a:endParaRPr>
          </a:p>
          <a:p>
            <a:pPr>
              <a:lnSpc>
                <a:spcPct val="100000"/>
              </a:lnSpc>
              <a:buBlip>
                <a:blip r:embed="rId2"/>
              </a:buBlip>
            </a:pPr>
            <a:r>
              <a:rPr lang="es-ES" dirty="0">
                <a:solidFill>
                  <a:srgbClr val="33363B"/>
                </a:solidFill>
                <a:latin typeface="+mn-lt"/>
              </a:rPr>
              <a:t>Fase 13 – UGT / ARGM – Roca Blanda.</a:t>
            </a:r>
          </a:p>
          <a:p>
            <a:pPr>
              <a:lnSpc>
                <a:spcPct val="100000"/>
              </a:lnSpc>
              <a:buBlip>
                <a:blip r:embed="rId2"/>
              </a:buBlip>
            </a:pPr>
            <a:r>
              <a:rPr lang="es-ES" dirty="0">
                <a:solidFill>
                  <a:srgbClr val="33363B"/>
                </a:solidFill>
                <a:latin typeface="+mn-lt"/>
              </a:rPr>
              <a:t>Fase 13 – UGT / PPK – Roca Dura.</a:t>
            </a:r>
          </a:p>
          <a:p>
            <a:pPr>
              <a:lnSpc>
                <a:spcPct val="100000"/>
              </a:lnSpc>
              <a:buBlip>
                <a:blip r:embed="rId2"/>
              </a:buBlip>
            </a:pPr>
            <a:r>
              <a:rPr lang="es-ES" dirty="0">
                <a:solidFill>
                  <a:srgbClr val="33363B"/>
                </a:solidFill>
                <a:latin typeface="+mn-lt"/>
              </a:rPr>
              <a:t>Fase 12 – UGT / PPK – Roca Dura.</a:t>
            </a:r>
          </a:p>
          <a:p>
            <a:pPr>
              <a:lnSpc>
                <a:spcPct val="100000"/>
              </a:lnSpc>
              <a:buBlip>
                <a:blip r:embed="rId2"/>
              </a:buBlip>
            </a:pPr>
            <a:r>
              <a:rPr lang="es-ES" dirty="0">
                <a:solidFill>
                  <a:srgbClr val="33363B"/>
                </a:solidFill>
                <a:latin typeface="+mn-lt"/>
              </a:rPr>
              <a:t>Fase 14 – UGT / RAPK+ - Roca Extra Dura.</a:t>
            </a:r>
          </a:p>
          <a:p>
            <a:pPr>
              <a:lnSpc>
                <a:spcPct val="100000"/>
              </a:lnSpc>
              <a:buBlip>
                <a:blip r:embed="rId2"/>
              </a:buBlip>
            </a:pPr>
            <a:r>
              <a:rPr lang="es-ES" dirty="0">
                <a:solidFill>
                  <a:srgbClr val="33363B"/>
                </a:solidFill>
                <a:latin typeface="+mn-lt"/>
              </a:rPr>
              <a:t>Fase 14 – UGT / ARMG – Roca Blanda.</a:t>
            </a:r>
          </a:p>
          <a:p>
            <a:pPr marL="0" indent="0">
              <a:buNone/>
            </a:pPr>
            <a:endParaRPr lang="es-CL" dirty="0"/>
          </a:p>
        </p:txBody>
      </p:sp>
      <p:pic>
        <p:nvPicPr>
          <p:cNvPr id="5" name="Imagen 4"/>
          <p:cNvPicPr>
            <a:picLocks noChangeAspect="1"/>
          </p:cNvPicPr>
          <p:nvPr/>
        </p:nvPicPr>
        <p:blipFill>
          <a:blip r:embed="rId3"/>
          <a:stretch>
            <a:fillRect/>
          </a:stretch>
        </p:blipFill>
        <p:spPr>
          <a:xfrm>
            <a:off x="7854051" y="3915508"/>
            <a:ext cx="3499749" cy="2786838"/>
          </a:xfrm>
          <a:prstGeom prst="rect">
            <a:avLst/>
          </a:prstGeom>
        </p:spPr>
      </p:pic>
      <p:pic>
        <p:nvPicPr>
          <p:cNvPr id="8" name="Imagen 7">
            <a:extLst>
              <a:ext uri="{FF2B5EF4-FFF2-40B4-BE49-F238E27FC236}">
                <a16:creationId xmlns:a16="http://schemas.microsoft.com/office/drawing/2014/main" id="{E41DFD67-E9B9-0688-DE45-1D25DB5C82AA}"/>
              </a:ext>
            </a:extLst>
          </p:cNvPr>
          <p:cNvPicPr>
            <a:picLocks noChangeAspect="1"/>
          </p:cNvPicPr>
          <p:nvPr/>
        </p:nvPicPr>
        <p:blipFill>
          <a:blip r:embed="rId4"/>
          <a:stretch>
            <a:fillRect/>
          </a:stretch>
        </p:blipFill>
        <p:spPr>
          <a:xfrm>
            <a:off x="-113941" y="-53489"/>
            <a:ext cx="9717866" cy="963251"/>
          </a:xfrm>
          <a:prstGeom prst="rect">
            <a:avLst/>
          </a:prstGeom>
        </p:spPr>
      </p:pic>
    </p:spTree>
    <p:extLst>
      <p:ext uri="{BB962C8B-B14F-4D97-AF65-F5344CB8AC3E}">
        <p14:creationId xmlns:p14="http://schemas.microsoft.com/office/powerpoint/2010/main" val="472470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8C39447-3C18-7BF3-0913-5052C5F9CA01}"/>
              </a:ext>
            </a:extLst>
          </p:cNvPr>
          <p:cNvGraphicFramePr>
            <a:graphicFrameLocks noChangeAspect="1"/>
          </p:cNvGraphicFramePr>
          <p:nvPr>
            <p:custDataLst>
              <p:tags r:id="rId1"/>
            </p:custDataLst>
            <p:extLst>
              <p:ext uri="{D42A27DB-BD31-4B8C-83A1-F6EECF244321}">
                <p14:modId xmlns:p14="http://schemas.microsoft.com/office/powerpoint/2010/main" val="876085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48482" y="702920"/>
            <a:ext cx="10515600" cy="1325563"/>
          </a:xfrm>
        </p:spPr>
        <p:txBody>
          <a:bodyPr vert="horz"/>
          <a:lstStyle/>
          <a:p>
            <a:r>
              <a:rPr lang="es-ES_tradnl" b="1" dirty="0"/>
              <a:t>Esquemas de las pruebas:</a:t>
            </a:r>
          </a:p>
        </p:txBody>
      </p:sp>
      <p:sp>
        <p:nvSpPr>
          <p:cNvPr id="3" name="Marcador de contenido 2"/>
          <p:cNvSpPr>
            <a:spLocks noGrp="1"/>
          </p:cNvSpPr>
          <p:nvPr>
            <p:ph idx="1"/>
          </p:nvPr>
        </p:nvSpPr>
        <p:spPr>
          <a:xfrm>
            <a:off x="838200" y="1514613"/>
            <a:ext cx="10515600" cy="4351338"/>
          </a:xfrm>
        </p:spPr>
        <p:txBody>
          <a:bodyPr/>
          <a:lstStyle/>
          <a:p>
            <a:pPr algn="just">
              <a:lnSpc>
                <a:spcPct val="150000"/>
              </a:lnSpc>
              <a:buBlip>
                <a:blip r:embed="rId5"/>
              </a:buBlip>
            </a:pPr>
            <a:r>
              <a:rPr lang="es-ES_tradnl" dirty="0">
                <a:solidFill>
                  <a:srgbClr val="33363B"/>
                </a:solidFill>
                <a:latin typeface="+mn-lt"/>
              </a:rPr>
              <a:t>Prueba 1: Los geófonos dentro de los pozos, quedaran en posicionados serie con el objetivo de medir la Vp al largo del pozo.</a:t>
            </a:r>
            <a:endParaRPr lang="es-CL" dirty="0">
              <a:solidFill>
                <a:srgbClr val="33363B"/>
              </a:solidFill>
              <a:latin typeface="+mn-lt"/>
            </a:endParaRPr>
          </a:p>
          <a:p>
            <a:pPr marL="0" indent="0" algn="just">
              <a:buNone/>
            </a:pPr>
            <a:endParaRPr lang="es-CL" dirty="0"/>
          </a:p>
        </p:txBody>
      </p:sp>
      <p:pic>
        <p:nvPicPr>
          <p:cNvPr id="7" name="Imagen 6"/>
          <p:cNvPicPr>
            <a:picLocks noChangeAspect="1"/>
          </p:cNvPicPr>
          <p:nvPr/>
        </p:nvPicPr>
        <p:blipFill>
          <a:blip r:embed="rId6"/>
          <a:stretch>
            <a:fillRect/>
          </a:stretch>
        </p:blipFill>
        <p:spPr>
          <a:xfrm>
            <a:off x="1654005" y="2992760"/>
            <a:ext cx="3142857" cy="2171429"/>
          </a:xfrm>
          <a:prstGeom prst="rect">
            <a:avLst/>
          </a:prstGeom>
          <a:ln w="12700">
            <a:solidFill>
              <a:schemeClr val="accent1">
                <a:shade val="50000"/>
              </a:schemeClr>
            </a:solidFill>
          </a:ln>
        </p:spPr>
      </p:pic>
      <p:pic>
        <p:nvPicPr>
          <p:cNvPr id="8" name="Imagen 7"/>
          <p:cNvPicPr>
            <a:picLocks noChangeAspect="1"/>
          </p:cNvPicPr>
          <p:nvPr/>
        </p:nvPicPr>
        <p:blipFill>
          <a:blip r:embed="rId7"/>
          <a:stretch>
            <a:fillRect/>
          </a:stretch>
        </p:blipFill>
        <p:spPr>
          <a:xfrm>
            <a:off x="6904503" y="3173713"/>
            <a:ext cx="2866667" cy="1809524"/>
          </a:xfrm>
          <a:prstGeom prst="rect">
            <a:avLst/>
          </a:prstGeom>
          <a:ln w="12700">
            <a:solidFill>
              <a:schemeClr val="accent1">
                <a:shade val="50000"/>
              </a:schemeClr>
            </a:solidFill>
          </a:ln>
        </p:spPr>
      </p:pic>
      <p:sp>
        <p:nvSpPr>
          <p:cNvPr id="9" name="Flecha derecha 8"/>
          <p:cNvSpPr/>
          <p:nvPr/>
        </p:nvSpPr>
        <p:spPr>
          <a:xfrm>
            <a:off x="5142353" y="3806469"/>
            <a:ext cx="1527858" cy="544010"/>
          </a:xfrm>
          <a:prstGeom prst="rightArrow">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Rectángulo 9"/>
          <p:cNvSpPr/>
          <p:nvPr/>
        </p:nvSpPr>
        <p:spPr>
          <a:xfrm>
            <a:off x="1104418" y="5404286"/>
            <a:ext cx="10515600" cy="923330"/>
          </a:xfrm>
          <a:prstGeom prst="rect">
            <a:avLst/>
          </a:prstGeom>
        </p:spPr>
        <p:txBody>
          <a:bodyPr wrap="square">
            <a:spAutoFit/>
          </a:bodyPr>
          <a:lstStyle/>
          <a:p>
            <a:pPr lvl="0" algn="just">
              <a:lnSpc>
                <a:spcPct val="150000"/>
              </a:lnSpc>
              <a:spcAft>
                <a:spcPts val="0"/>
              </a:spcAft>
              <a:tabLst>
                <a:tab pos="457200" algn="l"/>
              </a:tabLst>
            </a:pPr>
            <a:r>
              <a:rPr lang="es-ES" sz="1200" b="1" dirty="0">
                <a:latin typeface="Calibri Light" panose="020F0302020204030204" pitchFamily="34" charset="0"/>
                <a:ea typeface="Times New Roman" panose="02020603050405020304" pitchFamily="18" charset="0"/>
              </a:rPr>
              <a:t>Aprendizaje: Instalar un tercer geófono en el centro del pozo de monitoreo, podemos “separar” el pozo en dos zonas, la zona inferior “roca intacta” y la zona superior “zona alterada”, con esto podríamos obtener </a:t>
            </a:r>
            <a:r>
              <a:rPr lang="es-ES" sz="1200" b="1" dirty="0" err="1">
                <a:latin typeface="Calibri Light" panose="020F0302020204030204" pitchFamily="34" charset="0"/>
                <a:ea typeface="Times New Roman" panose="02020603050405020304" pitchFamily="18" charset="0"/>
              </a:rPr>
              <a:t>Vp</a:t>
            </a:r>
            <a:r>
              <a:rPr lang="es-ES" sz="1200" b="1" dirty="0">
                <a:latin typeface="Calibri Light" panose="020F0302020204030204" pitchFamily="34" charset="0"/>
                <a:ea typeface="Times New Roman" panose="02020603050405020304" pitchFamily="18" charset="0"/>
              </a:rPr>
              <a:t> distintas, y por lo tanto, criterios de daño distinto para la parte inferior “roca intacta” – pata del banco, parte superior “roca alterada” – cresta del banco, de esta manera ajustaremos nuestros diseños para ambos casos.</a:t>
            </a:r>
            <a:endParaRPr lang="es-CL" sz="1200" b="1" dirty="0">
              <a:latin typeface="Times New Roman" panose="02020603050405020304" pitchFamily="18" charset="0"/>
              <a:ea typeface="Times New Roman" panose="02020603050405020304" pitchFamily="18" charset="0"/>
            </a:endParaRPr>
          </a:p>
        </p:txBody>
      </p:sp>
      <p:pic>
        <p:nvPicPr>
          <p:cNvPr id="11" name="Imagen 10">
            <a:extLst>
              <a:ext uri="{FF2B5EF4-FFF2-40B4-BE49-F238E27FC236}">
                <a16:creationId xmlns:a16="http://schemas.microsoft.com/office/drawing/2014/main" id="{24A76625-A3BB-37E6-53E0-40BA81837D28}"/>
              </a:ext>
            </a:extLst>
          </p:cNvPr>
          <p:cNvPicPr>
            <a:picLocks noChangeAspect="1"/>
          </p:cNvPicPr>
          <p:nvPr/>
        </p:nvPicPr>
        <p:blipFill>
          <a:blip r:embed="rId8"/>
          <a:stretch>
            <a:fillRect/>
          </a:stretch>
        </p:blipFill>
        <p:spPr>
          <a:xfrm>
            <a:off x="-62071" y="68710"/>
            <a:ext cx="9717866" cy="963251"/>
          </a:xfrm>
          <a:prstGeom prst="rect">
            <a:avLst/>
          </a:prstGeom>
        </p:spPr>
      </p:pic>
    </p:spTree>
    <p:extLst>
      <p:ext uri="{BB962C8B-B14F-4D97-AF65-F5344CB8AC3E}">
        <p14:creationId xmlns:p14="http://schemas.microsoft.com/office/powerpoint/2010/main" val="1568726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b="1" dirty="0"/>
              <a:t>Esquemas de las pruebas:</a:t>
            </a:r>
          </a:p>
        </p:txBody>
      </p:sp>
      <p:sp>
        <p:nvSpPr>
          <p:cNvPr id="4" name="Marcador de contenido 3"/>
          <p:cNvSpPr>
            <a:spLocks noGrp="1"/>
          </p:cNvSpPr>
          <p:nvPr>
            <p:ph idx="1"/>
          </p:nvPr>
        </p:nvSpPr>
        <p:spPr>
          <a:xfrm>
            <a:off x="838199" y="1454400"/>
            <a:ext cx="11164747" cy="5143170"/>
          </a:xfrm>
        </p:spPr>
        <p:txBody>
          <a:bodyPr>
            <a:normAutofit/>
          </a:bodyPr>
          <a:lstStyle/>
          <a:p>
            <a:pPr algn="just">
              <a:lnSpc>
                <a:spcPct val="150000"/>
              </a:lnSpc>
              <a:buBlip>
                <a:blip r:embed="rId2"/>
              </a:buBlip>
            </a:pPr>
            <a:r>
              <a:rPr lang="es-ES_tradnl" dirty="0"/>
              <a:t>Prueba 2 – 3 – 4: </a:t>
            </a:r>
            <a:r>
              <a:rPr lang="es-MX" dirty="0"/>
              <a:t>Para esta prueba se considera dentro de un mismo pozo 03 geófonos a lo largo del mismo, como se muestra en la configuración, </a:t>
            </a:r>
            <a:r>
              <a:rPr lang="es-ES" dirty="0"/>
              <a:t>de esta manera dividimos en “roca intacta” y “roca alterada”, diferenciando los valores de Vp.</a:t>
            </a:r>
            <a:endParaRPr lang="es-CL" dirty="0"/>
          </a:p>
          <a:p>
            <a:pPr algn="just">
              <a:lnSpc>
                <a:spcPct val="100000"/>
              </a:lnSpc>
              <a:buBlip>
                <a:blip r:embed="rId2"/>
              </a:buBlip>
            </a:pPr>
            <a:endParaRPr lang="es-CL" dirty="0"/>
          </a:p>
        </p:txBody>
      </p:sp>
      <p:pic>
        <p:nvPicPr>
          <p:cNvPr id="6" name="Imagen 5"/>
          <p:cNvPicPr>
            <a:picLocks noChangeAspect="1"/>
          </p:cNvPicPr>
          <p:nvPr/>
        </p:nvPicPr>
        <p:blipFill>
          <a:blip r:embed="rId3"/>
          <a:stretch>
            <a:fillRect/>
          </a:stretch>
        </p:blipFill>
        <p:spPr>
          <a:xfrm>
            <a:off x="2395869" y="4104554"/>
            <a:ext cx="2238057" cy="2598092"/>
          </a:xfrm>
          <a:prstGeom prst="rect">
            <a:avLst/>
          </a:prstGeom>
        </p:spPr>
      </p:pic>
      <p:pic>
        <p:nvPicPr>
          <p:cNvPr id="7" name="Imagen 6"/>
          <p:cNvPicPr>
            <a:picLocks noChangeAspect="1"/>
          </p:cNvPicPr>
          <p:nvPr/>
        </p:nvPicPr>
        <p:blipFill>
          <a:blip r:embed="rId4"/>
          <a:stretch>
            <a:fillRect/>
          </a:stretch>
        </p:blipFill>
        <p:spPr>
          <a:xfrm>
            <a:off x="7094683" y="3782773"/>
            <a:ext cx="3205603" cy="2516796"/>
          </a:xfrm>
          <a:prstGeom prst="rect">
            <a:avLst/>
          </a:prstGeom>
          <a:ln w="12700">
            <a:solidFill>
              <a:schemeClr val="tx1"/>
            </a:solidFill>
          </a:ln>
        </p:spPr>
      </p:pic>
      <p:sp>
        <p:nvSpPr>
          <p:cNvPr id="8" name="Flecha derecha 7"/>
          <p:cNvSpPr/>
          <p:nvPr/>
        </p:nvSpPr>
        <p:spPr>
          <a:xfrm>
            <a:off x="5097318" y="4497161"/>
            <a:ext cx="1527858" cy="544010"/>
          </a:xfrm>
          <a:prstGeom prst="rightArrow">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5" name="Imagen 4">
            <a:extLst>
              <a:ext uri="{FF2B5EF4-FFF2-40B4-BE49-F238E27FC236}">
                <a16:creationId xmlns:a16="http://schemas.microsoft.com/office/drawing/2014/main" id="{07E3C5B6-DE37-8A96-4E97-88947EE5165A}"/>
              </a:ext>
            </a:extLst>
          </p:cNvPr>
          <p:cNvPicPr>
            <a:picLocks noChangeAspect="1"/>
          </p:cNvPicPr>
          <p:nvPr/>
        </p:nvPicPr>
        <p:blipFill>
          <a:blip r:embed="rId5"/>
          <a:stretch>
            <a:fillRect/>
          </a:stretch>
        </p:blipFill>
        <p:spPr>
          <a:xfrm>
            <a:off x="-88458" y="-52915"/>
            <a:ext cx="9717866" cy="963251"/>
          </a:xfrm>
          <a:prstGeom prst="rect">
            <a:avLst/>
          </a:prstGeom>
        </p:spPr>
      </p:pic>
    </p:spTree>
    <p:extLst>
      <p:ext uri="{BB962C8B-B14F-4D97-AF65-F5344CB8AC3E}">
        <p14:creationId xmlns:p14="http://schemas.microsoft.com/office/powerpoint/2010/main" val="4180606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BAFF27F-D303-F049-53BF-368FE5DB5831}"/>
              </a:ext>
            </a:extLst>
          </p:cNvPr>
          <p:cNvGraphicFramePr>
            <a:graphicFrameLocks noChangeAspect="1"/>
          </p:cNvGraphicFramePr>
          <p:nvPr>
            <p:custDataLst>
              <p:tags r:id="rId1"/>
            </p:custDataLst>
            <p:extLst>
              <p:ext uri="{D42A27DB-BD31-4B8C-83A1-F6EECF244321}">
                <p14:modId xmlns:p14="http://schemas.microsoft.com/office/powerpoint/2010/main" val="3492836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96433" y="680180"/>
            <a:ext cx="10515600" cy="1325563"/>
          </a:xfrm>
        </p:spPr>
        <p:txBody>
          <a:bodyPr vert="horz">
            <a:normAutofit/>
          </a:bodyPr>
          <a:lstStyle/>
          <a:p>
            <a:r>
              <a:rPr lang="es-ES_tradnl" sz="2800" b="1" dirty="0"/>
              <a:t>Esquemas de las pruebas:</a:t>
            </a:r>
          </a:p>
        </p:txBody>
      </p:sp>
      <p:sp>
        <p:nvSpPr>
          <p:cNvPr id="4" name="Marcador de contenido 3"/>
          <p:cNvSpPr>
            <a:spLocks noGrp="1"/>
          </p:cNvSpPr>
          <p:nvPr>
            <p:ph idx="1"/>
          </p:nvPr>
        </p:nvSpPr>
        <p:spPr>
          <a:xfrm>
            <a:off x="838199" y="1454400"/>
            <a:ext cx="11164747" cy="5143170"/>
          </a:xfrm>
        </p:spPr>
        <p:txBody>
          <a:bodyPr>
            <a:normAutofit/>
          </a:bodyPr>
          <a:lstStyle/>
          <a:p>
            <a:pPr>
              <a:lnSpc>
                <a:spcPct val="150000"/>
              </a:lnSpc>
              <a:buBlip>
                <a:blip r:embed="rId5"/>
              </a:buBlip>
            </a:pPr>
            <a:r>
              <a:rPr lang="es-ES_tradnl" sz="2000" dirty="0"/>
              <a:t>Prueba 5: </a:t>
            </a:r>
            <a:r>
              <a:rPr lang="es-MX" sz="2000" dirty="0"/>
              <a:t>A manera de validar las pruebas anteriores, se realizó otro esquema de prueba más complejo, donde se ubican geófonos separados, buscando una línea entre la carga y los geófonos, además con distancias mayores (separación entre pozos), para ver con mayor claridad los registros y los ∆t respectivos.</a:t>
            </a:r>
            <a:endParaRPr lang="es-CL" sz="2000" dirty="0"/>
          </a:p>
          <a:p>
            <a:pPr>
              <a:lnSpc>
                <a:spcPct val="100000"/>
              </a:lnSpc>
              <a:buBlip>
                <a:blip r:embed="rId5"/>
              </a:buBlip>
            </a:pPr>
            <a:endParaRPr lang="es-CL" dirty="0"/>
          </a:p>
        </p:txBody>
      </p:sp>
      <p:pic>
        <p:nvPicPr>
          <p:cNvPr id="9" name="Imagen 8"/>
          <p:cNvPicPr>
            <a:picLocks noChangeAspect="1"/>
          </p:cNvPicPr>
          <p:nvPr/>
        </p:nvPicPr>
        <p:blipFill>
          <a:blip r:embed="rId6"/>
          <a:stretch>
            <a:fillRect/>
          </a:stretch>
        </p:blipFill>
        <p:spPr>
          <a:xfrm>
            <a:off x="5527159" y="3592367"/>
            <a:ext cx="5684874" cy="2519782"/>
          </a:xfrm>
          <a:prstGeom prst="rect">
            <a:avLst/>
          </a:prstGeom>
        </p:spPr>
      </p:pic>
      <p:pic>
        <p:nvPicPr>
          <p:cNvPr id="7" name="Imagen 6">
            <a:extLst>
              <a:ext uri="{FF2B5EF4-FFF2-40B4-BE49-F238E27FC236}">
                <a16:creationId xmlns:a16="http://schemas.microsoft.com/office/drawing/2014/main" id="{A2967DBA-6543-8B2B-70FE-51D7B232F1E9}"/>
              </a:ext>
            </a:extLst>
          </p:cNvPr>
          <p:cNvPicPr>
            <a:picLocks noChangeAspect="1"/>
          </p:cNvPicPr>
          <p:nvPr/>
        </p:nvPicPr>
        <p:blipFill>
          <a:blip r:embed="rId7"/>
          <a:stretch>
            <a:fillRect/>
          </a:stretch>
        </p:blipFill>
        <p:spPr>
          <a:xfrm>
            <a:off x="-94480" y="104039"/>
            <a:ext cx="9717866" cy="963251"/>
          </a:xfrm>
          <a:prstGeom prst="rect">
            <a:avLst/>
          </a:prstGeom>
        </p:spPr>
      </p:pic>
    </p:spTree>
    <p:extLst>
      <p:ext uri="{BB962C8B-B14F-4D97-AF65-F5344CB8AC3E}">
        <p14:creationId xmlns:p14="http://schemas.microsoft.com/office/powerpoint/2010/main" val="140095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6</a:t>
            </a:fld>
            <a:endParaRPr lang="es-PE"/>
          </a:p>
        </p:txBody>
      </p:sp>
      <p:pic>
        <p:nvPicPr>
          <p:cNvPr id="7" name="Imagen 6">
            <a:extLst>
              <a:ext uri="{FF2B5EF4-FFF2-40B4-BE49-F238E27FC236}">
                <a16:creationId xmlns:a16="http://schemas.microsoft.com/office/drawing/2014/main" id="{924C6EE2-22F9-FB25-7319-61EE4723FE92}"/>
              </a:ext>
            </a:extLst>
          </p:cNvPr>
          <p:cNvPicPr>
            <a:picLocks noChangeAspect="1"/>
          </p:cNvPicPr>
          <p:nvPr/>
        </p:nvPicPr>
        <p:blipFill rotWithShape="1">
          <a:blip r:embed="rId5"/>
          <a:srcRect l="25107" t="14872" r="7265" b="5299"/>
          <a:stretch/>
        </p:blipFill>
        <p:spPr>
          <a:xfrm>
            <a:off x="2004645" y="967154"/>
            <a:ext cx="7420709" cy="5474677"/>
          </a:xfrm>
          <a:prstGeom prst="rect">
            <a:avLst/>
          </a:prstGeom>
        </p:spPr>
      </p:pic>
    </p:spTree>
    <p:extLst>
      <p:ext uri="{BB962C8B-B14F-4D97-AF65-F5344CB8AC3E}">
        <p14:creationId xmlns:p14="http://schemas.microsoft.com/office/powerpoint/2010/main" val="2432971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F7ABF072-8CB1-DE32-CB2E-1F4971653D17}"/>
              </a:ext>
            </a:extLst>
          </p:cNvPr>
          <p:cNvGraphicFramePr>
            <a:graphicFrameLocks noChangeAspect="1"/>
          </p:cNvGraphicFramePr>
          <p:nvPr>
            <p:custDataLst>
              <p:tags r:id="rId1"/>
            </p:custDataLst>
            <p:extLst>
              <p:ext uri="{D42A27DB-BD31-4B8C-83A1-F6EECF244321}">
                <p14:modId xmlns:p14="http://schemas.microsoft.com/office/powerpoint/2010/main" val="1710260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Marcador de contenido 3"/>
          <p:cNvSpPr>
            <a:spLocks noGrp="1"/>
          </p:cNvSpPr>
          <p:nvPr>
            <p:ph idx="1"/>
          </p:nvPr>
        </p:nvSpPr>
        <p:spPr>
          <a:xfrm>
            <a:off x="297728" y="1325985"/>
            <a:ext cx="6569597" cy="5143170"/>
          </a:xfrm>
        </p:spPr>
        <p:txBody>
          <a:bodyPr>
            <a:normAutofit/>
          </a:bodyPr>
          <a:lstStyle/>
          <a:p>
            <a:pPr algn="just">
              <a:lnSpc>
                <a:spcPct val="150000"/>
              </a:lnSpc>
              <a:buBlip>
                <a:blip r:embed="rId5"/>
              </a:buBlip>
            </a:pPr>
            <a:r>
              <a:rPr lang="es-ES" sz="2200" b="1" dirty="0"/>
              <a:t>Fase 13 – ARMG – Roca Blanda</a:t>
            </a:r>
            <a:r>
              <a:rPr lang="es-ES" sz="2200" dirty="0"/>
              <a:t>: Los resultados de Vp son coherentes con el tipo de roca y el criterio de daño también se ajusta a la realidad del sector, contrarrestando la información entregada por CMDIC, donde se entrega un PPVc de 461 mm/s para el sector y según nuestras </a:t>
            </a:r>
            <a:r>
              <a:rPr lang="es-ES" sz="2000" dirty="0"/>
              <a:t>pruebas llegamos a valores por debajo de 137 mm/s.</a:t>
            </a:r>
            <a:endParaRPr lang="es-CL" sz="2000" dirty="0"/>
          </a:p>
          <a:p>
            <a:pPr>
              <a:lnSpc>
                <a:spcPct val="100000"/>
              </a:lnSpc>
              <a:buBlip>
                <a:blip r:embed="rId5"/>
              </a:buBlip>
            </a:pPr>
            <a:endParaRPr lang="es-CL" dirty="0"/>
          </a:p>
        </p:txBody>
      </p:sp>
      <p:pic>
        <p:nvPicPr>
          <p:cNvPr id="5" name="Imagen 4"/>
          <p:cNvPicPr>
            <a:picLocks noChangeAspect="1"/>
          </p:cNvPicPr>
          <p:nvPr/>
        </p:nvPicPr>
        <p:blipFill>
          <a:blip r:embed="rId6"/>
          <a:stretch>
            <a:fillRect/>
          </a:stretch>
        </p:blipFill>
        <p:spPr>
          <a:xfrm>
            <a:off x="7055458" y="3934879"/>
            <a:ext cx="5224167" cy="2384335"/>
          </a:xfrm>
          <a:prstGeom prst="rect">
            <a:avLst/>
          </a:prstGeom>
        </p:spPr>
      </p:pic>
      <p:pic>
        <p:nvPicPr>
          <p:cNvPr id="6" name="Imagen 5"/>
          <p:cNvPicPr>
            <a:picLocks noChangeAspect="1"/>
          </p:cNvPicPr>
          <p:nvPr/>
        </p:nvPicPr>
        <p:blipFill>
          <a:blip r:embed="rId7"/>
          <a:stretch>
            <a:fillRect/>
          </a:stretch>
        </p:blipFill>
        <p:spPr>
          <a:xfrm>
            <a:off x="8207933" y="1325985"/>
            <a:ext cx="3686339" cy="2160000"/>
          </a:xfrm>
          <a:prstGeom prst="rect">
            <a:avLst/>
          </a:prstGeom>
        </p:spPr>
      </p:pic>
      <p:pic>
        <p:nvPicPr>
          <p:cNvPr id="7" name="Imagen 6"/>
          <p:cNvPicPr>
            <a:picLocks noChangeAspect="1"/>
          </p:cNvPicPr>
          <p:nvPr/>
        </p:nvPicPr>
        <p:blipFill>
          <a:blip r:embed="rId8"/>
          <a:stretch>
            <a:fillRect/>
          </a:stretch>
        </p:blipFill>
        <p:spPr>
          <a:xfrm>
            <a:off x="4169199" y="5000503"/>
            <a:ext cx="2462848" cy="1265111"/>
          </a:xfrm>
          <a:prstGeom prst="rect">
            <a:avLst/>
          </a:prstGeom>
        </p:spPr>
      </p:pic>
      <p:pic>
        <p:nvPicPr>
          <p:cNvPr id="8" name="Imagen 7">
            <a:extLst>
              <a:ext uri="{FF2B5EF4-FFF2-40B4-BE49-F238E27FC236}">
                <a16:creationId xmlns:a16="http://schemas.microsoft.com/office/drawing/2014/main" id="{8C5184CB-85B5-4979-BDA6-A6B510631282}"/>
              </a:ext>
            </a:extLst>
          </p:cNvPr>
          <p:cNvPicPr>
            <a:picLocks noChangeAspect="1"/>
          </p:cNvPicPr>
          <p:nvPr/>
        </p:nvPicPr>
        <p:blipFill>
          <a:blip r:embed="rId9"/>
          <a:stretch>
            <a:fillRect/>
          </a:stretch>
        </p:blipFill>
        <p:spPr>
          <a:xfrm>
            <a:off x="773869" y="4877408"/>
            <a:ext cx="2697871" cy="1388206"/>
          </a:xfrm>
          <a:prstGeom prst="rect">
            <a:avLst/>
          </a:prstGeom>
        </p:spPr>
      </p:pic>
      <p:pic>
        <p:nvPicPr>
          <p:cNvPr id="12" name="Imagen 11">
            <a:extLst>
              <a:ext uri="{FF2B5EF4-FFF2-40B4-BE49-F238E27FC236}">
                <a16:creationId xmlns:a16="http://schemas.microsoft.com/office/drawing/2014/main" id="{DCE67D0D-889C-8E0F-CA97-432C62EB110E}"/>
              </a:ext>
            </a:extLst>
          </p:cNvPr>
          <p:cNvPicPr>
            <a:picLocks noChangeAspect="1"/>
          </p:cNvPicPr>
          <p:nvPr/>
        </p:nvPicPr>
        <p:blipFill>
          <a:blip r:embed="rId10"/>
          <a:stretch>
            <a:fillRect/>
          </a:stretch>
        </p:blipFill>
        <p:spPr>
          <a:xfrm>
            <a:off x="-163840" y="138287"/>
            <a:ext cx="9717866" cy="963251"/>
          </a:xfrm>
          <a:prstGeom prst="rect">
            <a:avLst/>
          </a:prstGeom>
        </p:spPr>
      </p:pic>
    </p:spTree>
    <p:extLst>
      <p:ext uri="{BB962C8B-B14F-4D97-AF65-F5344CB8AC3E}">
        <p14:creationId xmlns:p14="http://schemas.microsoft.com/office/powerpoint/2010/main" val="958770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E11E98D-6010-52F2-D1BD-C4FEFE75502F}"/>
              </a:ext>
            </a:extLst>
          </p:cNvPr>
          <p:cNvGraphicFramePr>
            <a:graphicFrameLocks noChangeAspect="1"/>
          </p:cNvGraphicFramePr>
          <p:nvPr>
            <p:custDataLst>
              <p:tags r:id="rId1"/>
            </p:custDataLst>
            <p:extLst>
              <p:ext uri="{D42A27DB-BD31-4B8C-83A1-F6EECF244321}">
                <p14:modId xmlns:p14="http://schemas.microsoft.com/office/powerpoint/2010/main" val="32258541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Marcador de contenido 3"/>
          <p:cNvSpPr>
            <a:spLocks noGrp="1"/>
          </p:cNvSpPr>
          <p:nvPr>
            <p:ph idx="1"/>
          </p:nvPr>
        </p:nvSpPr>
        <p:spPr>
          <a:xfrm>
            <a:off x="298919" y="869640"/>
            <a:ext cx="6696920" cy="5143170"/>
          </a:xfrm>
        </p:spPr>
        <p:txBody>
          <a:bodyPr>
            <a:normAutofit/>
          </a:bodyPr>
          <a:lstStyle/>
          <a:p>
            <a:pPr algn="just">
              <a:lnSpc>
                <a:spcPct val="150000"/>
              </a:lnSpc>
              <a:buBlip>
                <a:blip r:embed="rId5"/>
              </a:buBlip>
            </a:pPr>
            <a:r>
              <a:rPr lang="es-ES" sz="2000" b="1" dirty="0"/>
              <a:t>Fase 13 – PPK – Roca Dura</a:t>
            </a:r>
            <a:r>
              <a:rPr lang="es-ES" sz="2000" dirty="0"/>
              <a:t>: Con la nueva configuración separamos en dos tramos obteniendo dos Vp (“roca intacta y roca alterada”), con valores muy coherentes, y un criterio de daño por vibraciones también más coherente con la realidad del sector. Cuestionado de igual los valores de PPVc entregados.</a:t>
            </a:r>
            <a:endParaRPr lang="es-CL" sz="2000" dirty="0"/>
          </a:p>
          <a:p>
            <a:pPr>
              <a:lnSpc>
                <a:spcPct val="150000"/>
              </a:lnSpc>
              <a:buBlip>
                <a:blip r:embed="rId5"/>
              </a:buBlip>
            </a:pPr>
            <a:endParaRPr lang="es-CL" dirty="0"/>
          </a:p>
        </p:txBody>
      </p:sp>
      <p:pic>
        <p:nvPicPr>
          <p:cNvPr id="8" name="Imagen 7"/>
          <p:cNvPicPr>
            <a:picLocks noChangeAspect="1"/>
          </p:cNvPicPr>
          <p:nvPr/>
        </p:nvPicPr>
        <p:blipFill>
          <a:blip r:embed="rId6"/>
          <a:stretch>
            <a:fillRect/>
          </a:stretch>
        </p:blipFill>
        <p:spPr>
          <a:xfrm>
            <a:off x="7280976" y="1092633"/>
            <a:ext cx="4612105" cy="1976248"/>
          </a:xfrm>
          <a:prstGeom prst="rect">
            <a:avLst/>
          </a:prstGeom>
        </p:spPr>
      </p:pic>
      <p:pic>
        <p:nvPicPr>
          <p:cNvPr id="7" name="Imagen 6">
            <a:extLst>
              <a:ext uri="{FF2B5EF4-FFF2-40B4-BE49-F238E27FC236}">
                <a16:creationId xmlns:a16="http://schemas.microsoft.com/office/drawing/2014/main" id="{4B39173C-D9F8-44F5-A7F2-400E63152984}"/>
              </a:ext>
            </a:extLst>
          </p:cNvPr>
          <p:cNvPicPr>
            <a:picLocks noChangeAspect="1"/>
          </p:cNvPicPr>
          <p:nvPr/>
        </p:nvPicPr>
        <p:blipFill rotWithShape="1">
          <a:blip r:embed="rId7"/>
          <a:srcRect r="-54" b="51846"/>
          <a:stretch/>
        </p:blipFill>
        <p:spPr>
          <a:xfrm>
            <a:off x="375758" y="3601327"/>
            <a:ext cx="1730887" cy="791511"/>
          </a:xfrm>
          <a:prstGeom prst="rect">
            <a:avLst/>
          </a:prstGeom>
        </p:spPr>
      </p:pic>
      <p:pic>
        <p:nvPicPr>
          <p:cNvPr id="11" name="Imagen 10">
            <a:extLst>
              <a:ext uri="{FF2B5EF4-FFF2-40B4-BE49-F238E27FC236}">
                <a16:creationId xmlns:a16="http://schemas.microsoft.com/office/drawing/2014/main" id="{5B6D7501-A4D7-4FDA-80C1-AF044F288630}"/>
              </a:ext>
            </a:extLst>
          </p:cNvPr>
          <p:cNvPicPr>
            <a:picLocks noChangeAspect="1"/>
          </p:cNvPicPr>
          <p:nvPr/>
        </p:nvPicPr>
        <p:blipFill rotWithShape="1">
          <a:blip r:embed="rId7"/>
          <a:srcRect l="503" t="51329" r="-1"/>
          <a:stretch/>
        </p:blipFill>
        <p:spPr>
          <a:xfrm>
            <a:off x="2426767" y="3551992"/>
            <a:ext cx="1765149" cy="820409"/>
          </a:xfrm>
          <a:prstGeom prst="rect">
            <a:avLst/>
          </a:prstGeom>
        </p:spPr>
      </p:pic>
      <p:pic>
        <p:nvPicPr>
          <p:cNvPr id="5" name="Imagen 4">
            <a:extLst>
              <a:ext uri="{FF2B5EF4-FFF2-40B4-BE49-F238E27FC236}">
                <a16:creationId xmlns:a16="http://schemas.microsoft.com/office/drawing/2014/main" id="{9D80F8B0-83AB-4ADF-A136-22A0D7576E16}"/>
              </a:ext>
            </a:extLst>
          </p:cNvPr>
          <p:cNvPicPr>
            <a:picLocks noChangeAspect="1"/>
          </p:cNvPicPr>
          <p:nvPr/>
        </p:nvPicPr>
        <p:blipFill>
          <a:blip r:embed="rId8"/>
          <a:stretch>
            <a:fillRect/>
          </a:stretch>
        </p:blipFill>
        <p:spPr>
          <a:xfrm>
            <a:off x="4903772" y="3752172"/>
            <a:ext cx="6450028" cy="2988146"/>
          </a:xfrm>
          <a:prstGeom prst="rect">
            <a:avLst/>
          </a:prstGeom>
        </p:spPr>
      </p:pic>
      <p:pic>
        <p:nvPicPr>
          <p:cNvPr id="13" name="Imagen 12">
            <a:extLst>
              <a:ext uri="{FF2B5EF4-FFF2-40B4-BE49-F238E27FC236}">
                <a16:creationId xmlns:a16="http://schemas.microsoft.com/office/drawing/2014/main" id="{834638A1-9387-4D45-86DF-143B30CF05A3}"/>
              </a:ext>
            </a:extLst>
          </p:cNvPr>
          <p:cNvPicPr>
            <a:picLocks noChangeAspect="1"/>
          </p:cNvPicPr>
          <p:nvPr/>
        </p:nvPicPr>
        <p:blipFill>
          <a:blip r:embed="rId9"/>
          <a:stretch>
            <a:fillRect/>
          </a:stretch>
        </p:blipFill>
        <p:spPr>
          <a:xfrm>
            <a:off x="418214" y="4377787"/>
            <a:ext cx="2679406" cy="1277442"/>
          </a:xfrm>
          <a:prstGeom prst="rect">
            <a:avLst/>
          </a:prstGeom>
        </p:spPr>
      </p:pic>
      <p:pic>
        <p:nvPicPr>
          <p:cNvPr id="14" name="Imagen 13">
            <a:extLst>
              <a:ext uri="{FF2B5EF4-FFF2-40B4-BE49-F238E27FC236}">
                <a16:creationId xmlns:a16="http://schemas.microsoft.com/office/drawing/2014/main" id="{A4AF0010-5B6C-49E9-8672-6C56F0733B47}"/>
              </a:ext>
            </a:extLst>
          </p:cNvPr>
          <p:cNvPicPr>
            <a:picLocks noChangeAspect="1"/>
          </p:cNvPicPr>
          <p:nvPr/>
        </p:nvPicPr>
        <p:blipFill>
          <a:blip r:embed="rId10"/>
          <a:stretch>
            <a:fillRect/>
          </a:stretch>
        </p:blipFill>
        <p:spPr>
          <a:xfrm>
            <a:off x="418213" y="5748443"/>
            <a:ext cx="2731881" cy="1090162"/>
          </a:xfrm>
          <a:prstGeom prst="rect">
            <a:avLst/>
          </a:prstGeom>
        </p:spPr>
      </p:pic>
      <p:pic>
        <p:nvPicPr>
          <p:cNvPr id="9" name="Imagen 8">
            <a:extLst>
              <a:ext uri="{FF2B5EF4-FFF2-40B4-BE49-F238E27FC236}">
                <a16:creationId xmlns:a16="http://schemas.microsoft.com/office/drawing/2014/main" id="{733621FC-5200-871B-28D5-D6332A61D55A}"/>
              </a:ext>
            </a:extLst>
          </p:cNvPr>
          <p:cNvPicPr>
            <a:picLocks noChangeAspect="1"/>
          </p:cNvPicPr>
          <p:nvPr/>
        </p:nvPicPr>
        <p:blipFill>
          <a:blip r:embed="rId11"/>
          <a:stretch>
            <a:fillRect/>
          </a:stretch>
        </p:blipFill>
        <p:spPr>
          <a:xfrm>
            <a:off x="-130838" y="-140218"/>
            <a:ext cx="9717866" cy="963251"/>
          </a:xfrm>
          <a:prstGeom prst="rect">
            <a:avLst/>
          </a:prstGeom>
        </p:spPr>
      </p:pic>
    </p:spTree>
    <p:extLst>
      <p:ext uri="{BB962C8B-B14F-4D97-AF65-F5344CB8AC3E}">
        <p14:creationId xmlns:p14="http://schemas.microsoft.com/office/powerpoint/2010/main" val="553839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373D1DF6-9384-2F36-A9AA-CE772B1C4783}"/>
              </a:ext>
            </a:extLst>
          </p:cNvPr>
          <p:cNvGraphicFramePr>
            <a:graphicFrameLocks noChangeAspect="1"/>
          </p:cNvGraphicFramePr>
          <p:nvPr>
            <p:custDataLst>
              <p:tags r:id="rId1"/>
            </p:custDataLst>
            <p:extLst>
              <p:ext uri="{D42A27DB-BD31-4B8C-83A1-F6EECF244321}">
                <p14:modId xmlns:p14="http://schemas.microsoft.com/office/powerpoint/2010/main" val="2098353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Marcador de contenido 3"/>
          <p:cNvSpPr>
            <a:spLocks noGrp="1"/>
          </p:cNvSpPr>
          <p:nvPr>
            <p:ph idx="1"/>
          </p:nvPr>
        </p:nvSpPr>
        <p:spPr>
          <a:xfrm>
            <a:off x="628475" y="940497"/>
            <a:ext cx="6696920" cy="5143170"/>
          </a:xfrm>
        </p:spPr>
        <p:txBody>
          <a:bodyPr>
            <a:normAutofit/>
          </a:bodyPr>
          <a:lstStyle/>
          <a:p>
            <a:pPr algn="just">
              <a:lnSpc>
                <a:spcPct val="150000"/>
              </a:lnSpc>
              <a:buBlip>
                <a:blip r:embed="rId5"/>
              </a:buBlip>
            </a:pPr>
            <a:r>
              <a:rPr lang="es-ES" sz="2000" b="1" dirty="0"/>
              <a:t>Fase 12 – PPK – Roca Dura</a:t>
            </a:r>
            <a:r>
              <a:rPr lang="es-ES" sz="2000" dirty="0"/>
              <a:t>: También podemos obtener valores separados para Vp y es posible separar en zonas, generando un criterio de daño para ambas zonas.</a:t>
            </a:r>
            <a:endParaRPr lang="es-CL" sz="2000" dirty="0"/>
          </a:p>
          <a:p>
            <a:pPr marL="0" indent="0">
              <a:lnSpc>
                <a:spcPct val="150000"/>
              </a:lnSpc>
              <a:buNone/>
            </a:pPr>
            <a:r>
              <a:rPr lang="es-ES" sz="2000" dirty="0"/>
              <a:t>.</a:t>
            </a:r>
            <a:endParaRPr lang="es-CL" sz="2000" dirty="0"/>
          </a:p>
          <a:p>
            <a:pPr>
              <a:lnSpc>
                <a:spcPct val="150000"/>
              </a:lnSpc>
              <a:buBlip>
                <a:blip r:embed="rId5"/>
              </a:buBlip>
            </a:pPr>
            <a:endParaRPr lang="es-CL" dirty="0"/>
          </a:p>
        </p:txBody>
      </p:sp>
      <p:pic>
        <p:nvPicPr>
          <p:cNvPr id="7" name="Imagen 6"/>
          <p:cNvPicPr>
            <a:picLocks noChangeAspect="1"/>
          </p:cNvPicPr>
          <p:nvPr/>
        </p:nvPicPr>
        <p:blipFill>
          <a:blip r:embed="rId6"/>
          <a:stretch>
            <a:fillRect/>
          </a:stretch>
        </p:blipFill>
        <p:spPr>
          <a:xfrm>
            <a:off x="7687749" y="1041618"/>
            <a:ext cx="3572084" cy="2776359"/>
          </a:xfrm>
          <a:prstGeom prst="rect">
            <a:avLst/>
          </a:prstGeom>
        </p:spPr>
      </p:pic>
      <p:pic>
        <p:nvPicPr>
          <p:cNvPr id="11" name="Imagen 10"/>
          <p:cNvPicPr>
            <a:picLocks noChangeAspect="1"/>
          </p:cNvPicPr>
          <p:nvPr/>
        </p:nvPicPr>
        <p:blipFill>
          <a:blip r:embed="rId7"/>
          <a:stretch>
            <a:fillRect/>
          </a:stretch>
        </p:blipFill>
        <p:spPr>
          <a:xfrm>
            <a:off x="838200" y="2409039"/>
            <a:ext cx="3261643" cy="800169"/>
          </a:xfrm>
          <a:prstGeom prst="rect">
            <a:avLst/>
          </a:prstGeom>
        </p:spPr>
      </p:pic>
      <p:grpSp>
        <p:nvGrpSpPr>
          <p:cNvPr id="5" name="Grupo 4">
            <a:extLst>
              <a:ext uri="{FF2B5EF4-FFF2-40B4-BE49-F238E27FC236}">
                <a16:creationId xmlns:a16="http://schemas.microsoft.com/office/drawing/2014/main" id="{82D9BF49-6773-4E05-8EDB-E8B0916DFD0B}"/>
              </a:ext>
            </a:extLst>
          </p:cNvPr>
          <p:cNvGrpSpPr/>
          <p:nvPr/>
        </p:nvGrpSpPr>
        <p:grpSpPr>
          <a:xfrm>
            <a:off x="5493249" y="4210088"/>
            <a:ext cx="5687824" cy="2169368"/>
            <a:chOff x="2004881" y="4231432"/>
            <a:chExt cx="5963347" cy="2211573"/>
          </a:xfrm>
        </p:grpSpPr>
        <p:pic>
          <p:nvPicPr>
            <p:cNvPr id="12" name="Imagen 11"/>
            <p:cNvPicPr>
              <a:picLocks noChangeAspect="1"/>
            </p:cNvPicPr>
            <p:nvPr/>
          </p:nvPicPr>
          <p:blipFill>
            <a:blip r:embed="rId8"/>
            <a:stretch>
              <a:fillRect/>
            </a:stretch>
          </p:blipFill>
          <p:spPr>
            <a:xfrm>
              <a:off x="2004881" y="4231432"/>
              <a:ext cx="5963347" cy="2211573"/>
            </a:xfrm>
            <a:prstGeom prst="rect">
              <a:avLst/>
            </a:prstGeom>
          </p:spPr>
        </p:pic>
        <p:pic>
          <p:nvPicPr>
            <p:cNvPr id="3" name="Imagen 2">
              <a:extLst>
                <a:ext uri="{FF2B5EF4-FFF2-40B4-BE49-F238E27FC236}">
                  <a16:creationId xmlns:a16="http://schemas.microsoft.com/office/drawing/2014/main" id="{AA22A2B5-B754-4DC7-A70B-D6F6CE168AC6}"/>
                </a:ext>
              </a:extLst>
            </p:cNvPr>
            <p:cNvPicPr>
              <a:picLocks noChangeAspect="1"/>
            </p:cNvPicPr>
            <p:nvPr/>
          </p:nvPicPr>
          <p:blipFill rotWithShape="1">
            <a:blip r:embed="rId9"/>
            <a:srcRect t="-1422" r="7157"/>
            <a:stretch/>
          </p:blipFill>
          <p:spPr>
            <a:xfrm>
              <a:off x="3414321" y="4258037"/>
              <a:ext cx="4471332" cy="2165972"/>
            </a:xfrm>
            <a:prstGeom prst="rect">
              <a:avLst/>
            </a:prstGeom>
          </p:spPr>
        </p:pic>
      </p:grpSp>
      <p:pic>
        <p:nvPicPr>
          <p:cNvPr id="10" name="Imagen 9">
            <a:extLst>
              <a:ext uri="{FF2B5EF4-FFF2-40B4-BE49-F238E27FC236}">
                <a16:creationId xmlns:a16="http://schemas.microsoft.com/office/drawing/2014/main" id="{EB28C7F9-6C8A-464B-A8A3-BB48FB7E0D00}"/>
              </a:ext>
            </a:extLst>
          </p:cNvPr>
          <p:cNvPicPr>
            <a:picLocks noChangeAspect="1"/>
          </p:cNvPicPr>
          <p:nvPr/>
        </p:nvPicPr>
        <p:blipFill>
          <a:blip r:embed="rId10"/>
          <a:stretch>
            <a:fillRect/>
          </a:stretch>
        </p:blipFill>
        <p:spPr>
          <a:xfrm>
            <a:off x="771088" y="3356341"/>
            <a:ext cx="2827789" cy="1479555"/>
          </a:xfrm>
          <a:prstGeom prst="rect">
            <a:avLst/>
          </a:prstGeom>
        </p:spPr>
      </p:pic>
      <p:pic>
        <p:nvPicPr>
          <p:cNvPr id="13" name="Imagen 12">
            <a:extLst>
              <a:ext uri="{FF2B5EF4-FFF2-40B4-BE49-F238E27FC236}">
                <a16:creationId xmlns:a16="http://schemas.microsoft.com/office/drawing/2014/main" id="{682708E4-2ED7-4164-8900-714AF1380855}"/>
              </a:ext>
            </a:extLst>
          </p:cNvPr>
          <p:cNvPicPr>
            <a:picLocks noChangeAspect="1"/>
          </p:cNvPicPr>
          <p:nvPr/>
        </p:nvPicPr>
        <p:blipFill>
          <a:blip r:embed="rId11"/>
          <a:stretch>
            <a:fillRect/>
          </a:stretch>
        </p:blipFill>
        <p:spPr>
          <a:xfrm>
            <a:off x="834818" y="4940661"/>
            <a:ext cx="2764059" cy="1479555"/>
          </a:xfrm>
          <a:prstGeom prst="rect">
            <a:avLst/>
          </a:prstGeom>
        </p:spPr>
      </p:pic>
      <p:pic>
        <p:nvPicPr>
          <p:cNvPr id="17" name="Imagen 16">
            <a:extLst>
              <a:ext uri="{FF2B5EF4-FFF2-40B4-BE49-F238E27FC236}">
                <a16:creationId xmlns:a16="http://schemas.microsoft.com/office/drawing/2014/main" id="{638B3081-E76B-6333-1394-745731109E2C}"/>
              </a:ext>
            </a:extLst>
          </p:cNvPr>
          <p:cNvPicPr>
            <a:picLocks noChangeAspect="1"/>
          </p:cNvPicPr>
          <p:nvPr/>
        </p:nvPicPr>
        <p:blipFill>
          <a:blip r:embed="rId12"/>
          <a:stretch>
            <a:fillRect/>
          </a:stretch>
        </p:blipFill>
        <p:spPr>
          <a:xfrm>
            <a:off x="-244075" y="15552"/>
            <a:ext cx="9717866" cy="963251"/>
          </a:xfrm>
          <a:prstGeom prst="rect">
            <a:avLst/>
          </a:prstGeom>
        </p:spPr>
      </p:pic>
    </p:spTree>
    <p:extLst>
      <p:ext uri="{BB962C8B-B14F-4D97-AF65-F5344CB8AC3E}">
        <p14:creationId xmlns:p14="http://schemas.microsoft.com/office/powerpoint/2010/main" val="4021873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493D9F5-2EB3-1B2B-7D46-6DB15CC45A05}"/>
              </a:ext>
            </a:extLst>
          </p:cNvPr>
          <p:cNvGraphicFramePr>
            <a:graphicFrameLocks noChangeAspect="1"/>
          </p:cNvGraphicFramePr>
          <p:nvPr>
            <p:custDataLst>
              <p:tags r:id="rId1"/>
            </p:custDataLst>
            <p:extLst>
              <p:ext uri="{D42A27DB-BD31-4B8C-83A1-F6EECF244321}">
                <p14:modId xmlns:p14="http://schemas.microsoft.com/office/powerpoint/2010/main" val="25145716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Marcador de contenido 3"/>
          <p:cNvSpPr>
            <a:spLocks noGrp="1"/>
          </p:cNvSpPr>
          <p:nvPr>
            <p:ph idx="1"/>
          </p:nvPr>
        </p:nvSpPr>
        <p:spPr>
          <a:xfrm>
            <a:off x="228223" y="626843"/>
            <a:ext cx="6060311" cy="5143170"/>
          </a:xfrm>
        </p:spPr>
        <p:txBody>
          <a:bodyPr>
            <a:normAutofit/>
          </a:bodyPr>
          <a:lstStyle/>
          <a:p>
            <a:pPr algn="just">
              <a:lnSpc>
                <a:spcPct val="150000"/>
              </a:lnSpc>
              <a:buBlip>
                <a:blip r:embed="rId5"/>
              </a:buBlip>
            </a:pPr>
            <a:r>
              <a:rPr lang="es-ES" sz="2000" b="1" dirty="0"/>
              <a:t>Fase 14 – RAPK+ – Roca Extra Dura</a:t>
            </a:r>
            <a:r>
              <a:rPr lang="es-ES" sz="2000" dirty="0"/>
              <a:t>: Es uno de los sectores mas complicados del rajo, donde existe roca extra dura de 200 a 250 MPA, al igual que las pruebas anteriores logramos separar dos zonas con resultados muy coherentes de acuerdo al tipo de roca.</a:t>
            </a:r>
            <a:endParaRPr lang="es-CL" sz="2000" dirty="0"/>
          </a:p>
          <a:p>
            <a:pPr marL="0" indent="0">
              <a:lnSpc>
                <a:spcPct val="150000"/>
              </a:lnSpc>
              <a:buNone/>
            </a:pPr>
            <a:endParaRPr lang="es-CL" sz="2000" dirty="0"/>
          </a:p>
          <a:p>
            <a:pPr>
              <a:lnSpc>
                <a:spcPct val="150000"/>
              </a:lnSpc>
              <a:buBlip>
                <a:blip r:embed="rId5"/>
              </a:buBlip>
            </a:pPr>
            <a:endParaRPr lang="es-CL" dirty="0"/>
          </a:p>
        </p:txBody>
      </p:sp>
      <p:pic>
        <p:nvPicPr>
          <p:cNvPr id="8" name="Imagen 7"/>
          <p:cNvPicPr>
            <a:picLocks noChangeAspect="1"/>
          </p:cNvPicPr>
          <p:nvPr/>
        </p:nvPicPr>
        <p:blipFill>
          <a:blip r:embed="rId6"/>
          <a:stretch>
            <a:fillRect/>
          </a:stretch>
        </p:blipFill>
        <p:spPr>
          <a:xfrm>
            <a:off x="6891203" y="1027969"/>
            <a:ext cx="4875883" cy="2520000"/>
          </a:xfrm>
          <a:prstGeom prst="rect">
            <a:avLst/>
          </a:prstGeom>
        </p:spPr>
      </p:pic>
      <p:pic>
        <p:nvPicPr>
          <p:cNvPr id="9" name="Imagen 8"/>
          <p:cNvPicPr>
            <a:picLocks noChangeAspect="1"/>
          </p:cNvPicPr>
          <p:nvPr/>
        </p:nvPicPr>
        <p:blipFill>
          <a:blip r:embed="rId7"/>
          <a:stretch>
            <a:fillRect/>
          </a:stretch>
        </p:blipFill>
        <p:spPr>
          <a:xfrm>
            <a:off x="888215" y="3019640"/>
            <a:ext cx="3346557" cy="775793"/>
          </a:xfrm>
          <a:prstGeom prst="rect">
            <a:avLst/>
          </a:prstGeom>
        </p:spPr>
      </p:pic>
      <p:pic>
        <p:nvPicPr>
          <p:cNvPr id="10" name="Imagen 9"/>
          <p:cNvPicPr>
            <a:picLocks noChangeAspect="1"/>
          </p:cNvPicPr>
          <p:nvPr/>
        </p:nvPicPr>
        <p:blipFill>
          <a:blip r:embed="rId8"/>
          <a:stretch>
            <a:fillRect/>
          </a:stretch>
        </p:blipFill>
        <p:spPr>
          <a:xfrm>
            <a:off x="4790351" y="3853308"/>
            <a:ext cx="6976735" cy="2520000"/>
          </a:xfrm>
          <a:prstGeom prst="rect">
            <a:avLst/>
          </a:prstGeom>
        </p:spPr>
      </p:pic>
      <p:pic>
        <p:nvPicPr>
          <p:cNvPr id="6" name="Imagen 5">
            <a:extLst>
              <a:ext uri="{FF2B5EF4-FFF2-40B4-BE49-F238E27FC236}">
                <a16:creationId xmlns:a16="http://schemas.microsoft.com/office/drawing/2014/main" id="{AEDF58BF-CA2E-49F6-A845-854092541B40}"/>
              </a:ext>
            </a:extLst>
          </p:cNvPr>
          <p:cNvPicPr>
            <a:picLocks noChangeAspect="1"/>
          </p:cNvPicPr>
          <p:nvPr/>
        </p:nvPicPr>
        <p:blipFill>
          <a:blip r:embed="rId9"/>
          <a:stretch>
            <a:fillRect/>
          </a:stretch>
        </p:blipFill>
        <p:spPr>
          <a:xfrm>
            <a:off x="6182324" y="3931457"/>
            <a:ext cx="5357897" cy="2299700"/>
          </a:xfrm>
          <a:prstGeom prst="rect">
            <a:avLst/>
          </a:prstGeom>
        </p:spPr>
      </p:pic>
      <p:pic>
        <p:nvPicPr>
          <p:cNvPr id="38" name="Imagen 37">
            <a:extLst>
              <a:ext uri="{FF2B5EF4-FFF2-40B4-BE49-F238E27FC236}">
                <a16:creationId xmlns:a16="http://schemas.microsoft.com/office/drawing/2014/main" id="{4F90BF69-813A-4BE5-A46D-79604A46E73C}"/>
              </a:ext>
            </a:extLst>
          </p:cNvPr>
          <p:cNvPicPr>
            <a:picLocks noChangeAspect="1"/>
          </p:cNvPicPr>
          <p:nvPr/>
        </p:nvPicPr>
        <p:blipFill>
          <a:blip r:embed="rId10"/>
          <a:stretch>
            <a:fillRect/>
          </a:stretch>
        </p:blipFill>
        <p:spPr>
          <a:xfrm>
            <a:off x="778428" y="3838360"/>
            <a:ext cx="2779534" cy="1334005"/>
          </a:xfrm>
          <a:prstGeom prst="rect">
            <a:avLst/>
          </a:prstGeom>
        </p:spPr>
      </p:pic>
      <p:pic>
        <p:nvPicPr>
          <p:cNvPr id="39" name="Imagen 38">
            <a:extLst>
              <a:ext uri="{FF2B5EF4-FFF2-40B4-BE49-F238E27FC236}">
                <a16:creationId xmlns:a16="http://schemas.microsoft.com/office/drawing/2014/main" id="{9928632A-7BFB-4454-BED2-16F7A867B835}"/>
              </a:ext>
            </a:extLst>
          </p:cNvPr>
          <p:cNvPicPr>
            <a:picLocks noChangeAspect="1"/>
          </p:cNvPicPr>
          <p:nvPr/>
        </p:nvPicPr>
        <p:blipFill>
          <a:blip r:embed="rId11"/>
          <a:stretch>
            <a:fillRect/>
          </a:stretch>
        </p:blipFill>
        <p:spPr>
          <a:xfrm>
            <a:off x="838200" y="5320708"/>
            <a:ext cx="2746813" cy="1398685"/>
          </a:xfrm>
          <a:prstGeom prst="rect">
            <a:avLst/>
          </a:prstGeom>
        </p:spPr>
      </p:pic>
      <p:pic>
        <p:nvPicPr>
          <p:cNvPr id="12" name="Imagen 11">
            <a:extLst>
              <a:ext uri="{FF2B5EF4-FFF2-40B4-BE49-F238E27FC236}">
                <a16:creationId xmlns:a16="http://schemas.microsoft.com/office/drawing/2014/main" id="{3B61C966-9D4E-F131-5D56-EA1B525AF449}"/>
              </a:ext>
            </a:extLst>
          </p:cNvPr>
          <p:cNvPicPr>
            <a:picLocks noChangeAspect="1"/>
          </p:cNvPicPr>
          <p:nvPr/>
        </p:nvPicPr>
        <p:blipFill>
          <a:blip r:embed="rId12"/>
          <a:stretch>
            <a:fillRect/>
          </a:stretch>
        </p:blipFill>
        <p:spPr>
          <a:xfrm>
            <a:off x="-210733" y="-48557"/>
            <a:ext cx="9717866" cy="963251"/>
          </a:xfrm>
          <a:prstGeom prst="rect">
            <a:avLst/>
          </a:prstGeom>
        </p:spPr>
      </p:pic>
    </p:spTree>
    <p:extLst>
      <p:ext uri="{BB962C8B-B14F-4D97-AF65-F5344CB8AC3E}">
        <p14:creationId xmlns:p14="http://schemas.microsoft.com/office/powerpoint/2010/main" val="549488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00350F40-EEF8-CF63-146A-5C41028A9A66}"/>
              </a:ext>
            </a:extLst>
          </p:cNvPr>
          <p:cNvGraphicFramePr>
            <a:graphicFrameLocks noChangeAspect="1"/>
          </p:cNvGraphicFramePr>
          <p:nvPr>
            <p:custDataLst>
              <p:tags r:id="rId1"/>
            </p:custDataLst>
            <p:extLst>
              <p:ext uri="{D42A27DB-BD31-4B8C-83A1-F6EECF244321}">
                <p14:modId xmlns:p14="http://schemas.microsoft.com/office/powerpoint/2010/main" val="3972380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Marcador de contenido 3"/>
          <p:cNvSpPr>
            <a:spLocks noGrp="1"/>
          </p:cNvSpPr>
          <p:nvPr>
            <p:ph idx="1"/>
          </p:nvPr>
        </p:nvSpPr>
        <p:spPr>
          <a:xfrm>
            <a:off x="-93783" y="708681"/>
            <a:ext cx="7262446" cy="5143170"/>
          </a:xfrm>
        </p:spPr>
        <p:txBody>
          <a:bodyPr>
            <a:normAutofit/>
          </a:bodyPr>
          <a:lstStyle/>
          <a:p>
            <a:pPr algn="just">
              <a:lnSpc>
                <a:spcPct val="150000"/>
              </a:lnSpc>
              <a:buBlip>
                <a:blip r:embed="rId5"/>
              </a:buBlip>
            </a:pPr>
            <a:r>
              <a:rPr lang="es-ES" sz="2000" b="1" dirty="0"/>
              <a:t>Fase 14 – ARGM – Roca Blanda en Instabilidad</a:t>
            </a:r>
            <a:r>
              <a:rPr lang="es-ES" sz="2000" dirty="0"/>
              <a:t>: Con esta metodología distinta a las anteriores, se obtiene una cantidad mayor de resultados, resumidos en la tabla, sin embargo, los resultados son muy coherentes y tienen la misma tendencia que las pruebas anteriores.</a:t>
            </a:r>
            <a:endParaRPr lang="es-CL" sz="2000" dirty="0"/>
          </a:p>
          <a:p>
            <a:pPr algn="just">
              <a:lnSpc>
                <a:spcPct val="150000"/>
              </a:lnSpc>
              <a:buBlip>
                <a:blip r:embed="rId5"/>
              </a:buBlip>
            </a:pPr>
            <a:endParaRPr lang="es-CL" dirty="0"/>
          </a:p>
          <a:p>
            <a:pPr>
              <a:lnSpc>
                <a:spcPct val="150000"/>
              </a:lnSpc>
              <a:buBlip>
                <a:blip r:embed="rId5"/>
              </a:buBlip>
            </a:pPr>
            <a:endParaRPr lang="es-CL" dirty="0"/>
          </a:p>
        </p:txBody>
      </p:sp>
      <p:pic>
        <p:nvPicPr>
          <p:cNvPr id="7" name="Imagen 6"/>
          <p:cNvPicPr>
            <a:picLocks noChangeAspect="1"/>
          </p:cNvPicPr>
          <p:nvPr/>
        </p:nvPicPr>
        <p:blipFill>
          <a:blip r:embed="rId6"/>
          <a:stretch>
            <a:fillRect/>
          </a:stretch>
        </p:blipFill>
        <p:spPr>
          <a:xfrm>
            <a:off x="7578885" y="1289317"/>
            <a:ext cx="3958815" cy="2139683"/>
          </a:xfrm>
          <a:prstGeom prst="rect">
            <a:avLst/>
          </a:prstGeom>
        </p:spPr>
      </p:pic>
      <p:pic>
        <p:nvPicPr>
          <p:cNvPr id="11" name="Imagen 10"/>
          <p:cNvPicPr>
            <a:picLocks noChangeAspect="1"/>
          </p:cNvPicPr>
          <p:nvPr/>
        </p:nvPicPr>
        <p:blipFill>
          <a:blip r:embed="rId7"/>
          <a:stretch>
            <a:fillRect/>
          </a:stretch>
        </p:blipFill>
        <p:spPr>
          <a:xfrm>
            <a:off x="591754" y="3052784"/>
            <a:ext cx="2752381" cy="933333"/>
          </a:xfrm>
          <a:prstGeom prst="rect">
            <a:avLst/>
          </a:prstGeom>
        </p:spPr>
      </p:pic>
      <p:pic>
        <p:nvPicPr>
          <p:cNvPr id="12" name="Imagen 11"/>
          <p:cNvPicPr>
            <a:picLocks noChangeAspect="1"/>
          </p:cNvPicPr>
          <p:nvPr/>
        </p:nvPicPr>
        <p:blipFill>
          <a:blip r:embed="rId8"/>
          <a:stretch>
            <a:fillRect/>
          </a:stretch>
        </p:blipFill>
        <p:spPr>
          <a:xfrm>
            <a:off x="4863293" y="3893554"/>
            <a:ext cx="6920708" cy="2520000"/>
          </a:xfrm>
          <a:prstGeom prst="rect">
            <a:avLst/>
          </a:prstGeom>
        </p:spPr>
      </p:pic>
      <p:pic>
        <p:nvPicPr>
          <p:cNvPr id="6" name="Imagen 5">
            <a:extLst>
              <a:ext uri="{FF2B5EF4-FFF2-40B4-BE49-F238E27FC236}">
                <a16:creationId xmlns:a16="http://schemas.microsoft.com/office/drawing/2014/main" id="{18A1C7E7-90D9-492F-ADFD-F7D4A774352F}"/>
              </a:ext>
            </a:extLst>
          </p:cNvPr>
          <p:cNvPicPr>
            <a:picLocks noChangeAspect="1"/>
          </p:cNvPicPr>
          <p:nvPr/>
        </p:nvPicPr>
        <p:blipFill>
          <a:blip r:embed="rId9"/>
          <a:stretch>
            <a:fillRect/>
          </a:stretch>
        </p:blipFill>
        <p:spPr>
          <a:xfrm>
            <a:off x="6191315" y="3953442"/>
            <a:ext cx="5408931" cy="2189210"/>
          </a:xfrm>
          <a:prstGeom prst="rect">
            <a:avLst/>
          </a:prstGeom>
        </p:spPr>
      </p:pic>
      <p:pic>
        <p:nvPicPr>
          <p:cNvPr id="8" name="Imagen 7">
            <a:extLst>
              <a:ext uri="{FF2B5EF4-FFF2-40B4-BE49-F238E27FC236}">
                <a16:creationId xmlns:a16="http://schemas.microsoft.com/office/drawing/2014/main" id="{E220AD28-A95B-47CB-9BC7-6FB620DE0ABA}"/>
              </a:ext>
            </a:extLst>
          </p:cNvPr>
          <p:cNvPicPr>
            <a:picLocks noChangeAspect="1"/>
          </p:cNvPicPr>
          <p:nvPr/>
        </p:nvPicPr>
        <p:blipFill>
          <a:blip r:embed="rId10"/>
          <a:stretch>
            <a:fillRect/>
          </a:stretch>
        </p:blipFill>
        <p:spPr>
          <a:xfrm>
            <a:off x="650080" y="4089976"/>
            <a:ext cx="2554513" cy="1287158"/>
          </a:xfrm>
          <a:prstGeom prst="rect">
            <a:avLst/>
          </a:prstGeom>
        </p:spPr>
      </p:pic>
      <p:pic>
        <p:nvPicPr>
          <p:cNvPr id="9" name="Imagen 8">
            <a:extLst>
              <a:ext uri="{FF2B5EF4-FFF2-40B4-BE49-F238E27FC236}">
                <a16:creationId xmlns:a16="http://schemas.microsoft.com/office/drawing/2014/main" id="{7F943936-F495-4A0A-A6A2-1AD7EAF982BA}"/>
              </a:ext>
            </a:extLst>
          </p:cNvPr>
          <p:cNvPicPr>
            <a:picLocks noChangeAspect="1"/>
          </p:cNvPicPr>
          <p:nvPr/>
        </p:nvPicPr>
        <p:blipFill>
          <a:blip r:embed="rId11"/>
          <a:stretch>
            <a:fillRect/>
          </a:stretch>
        </p:blipFill>
        <p:spPr>
          <a:xfrm>
            <a:off x="650079" y="5332469"/>
            <a:ext cx="2554514" cy="1314195"/>
          </a:xfrm>
          <a:prstGeom prst="rect">
            <a:avLst/>
          </a:prstGeom>
        </p:spPr>
      </p:pic>
      <p:pic>
        <p:nvPicPr>
          <p:cNvPr id="14" name="Imagen 13">
            <a:extLst>
              <a:ext uri="{FF2B5EF4-FFF2-40B4-BE49-F238E27FC236}">
                <a16:creationId xmlns:a16="http://schemas.microsoft.com/office/drawing/2014/main" id="{9F33590D-3364-425C-9BC3-59ED7AE4B1AE}"/>
              </a:ext>
            </a:extLst>
          </p:cNvPr>
          <p:cNvPicPr>
            <a:picLocks noChangeAspect="1"/>
          </p:cNvPicPr>
          <p:nvPr/>
        </p:nvPicPr>
        <p:blipFill>
          <a:blip r:embed="rId12"/>
          <a:stretch>
            <a:fillRect/>
          </a:stretch>
        </p:blipFill>
        <p:spPr>
          <a:xfrm>
            <a:off x="-93783" y="-37180"/>
            <a:ext cx="9717866" cy="963251"/>
          </a:xfrm>
          <a:prstGeom prst="rect">
            <a:avLst/>
          </a:prstGeom>
        </p:spPr>
      </p:pic>
    </p:spTree>
    <p:extLst>
      <p:ext uri="{BB962C8B-B14F-4D97-AF65-F5344CB8AC3E}">
        <p14:creationId xmlns:p14="http://schemas.microsoft.com/office/powerpoint/2010/main" val="414854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E60F307-9013-1308-4387-4DFAC87BCB2C}"/>
              </a:ext>
            </a:extLst>
          </p:cNvPr>
          <p:cNvGraphicFramePr>
            <a:graphicFrameLocks noChangeAspect="1"/>
          </p:cNvGraphicFramePr>
          <p:nvPr>
            <p:custDataLst>
              <p:tags r:id="rId1"/>
            </p:custDataLst>
            <p:extLst>
              <p:ext uri="{D42A27DB-BD31-4B8C-83A1-F6EECF244321}">
                <p14:modId xmlns:p14="http://schemas.microsoft.com/office/powerpoint/2010/main" val="3637755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Imagen 7"/>
          <p:cNvPicPr>
            <a:picLocks noChangeAspect="1"/>
          </p:cNvPicPr>
          <p:nvPr/>
        </p:nvPicPr>
        <p:blipFill>
          <a:blip r:embed="rId5"/>
          <a:stretch>
            <a:fillRect/>
          </a:stretch>
        </p:blipFill>
        <p:spPr>
          <a:xfrm>
            <a:off x="669573" y="3594076"/>
            <a:ext cx="4533333" cy="1809524"/>
          </a:xfrm>
          <a:prstGeom prst="rect">
            <a:avLst/>
          </a:prstGeom>
        </p:spPr>
      </p:pic>
      <p:pic>
        <p:nvPicPr>
          <p:cNvPr id="9" name="Imagen 8"/>
          <p:cNvPicPr>
            <a:picLocks noChangeAspect="1"/>
          </p:cNvPicPr>
          <p:nvPr/>
        </p:nvPicPr>
        <p:blipFill>
          <a:blip r:embed="rId6"/>
          <a:stretch>
            <a:fillRect/>
          </a:stretch>
        </p:blipFill>
        <p:spPr>
          <a:xfrm>
            <a:off x="6544997" y="2892922"/>
            <a:ext cx="4416197" cy="3502016"/>
          </a:xfrm>
          <a:prstGeom prst="rect">
            <a:avLst/>
          </a:prstGeom>
        </p:spPr>
      </p:pic>
      <p:sp>
        <p:nvSpPr>
          <p:cNvPr id="13" name="Marcador de contenido 3"/>
          <p:cNvSpPr>
            <a:spLocks noGrp="1"/>
          </p:cNvSpPr>
          <p:nvPr>
            <p:ph idx="1"/>
          </p:nvPr>
        </p:nvSpPr>
        <p:spPr>
          <a:xfrm>
            <a:off x="838200" y="1454400"/>
            <a:ext cx="10515600" cy="905122"/>
          </a:xfrm>
        </p:spPr>
        <p:txBody>
          <a:bodyPr>
            <a:normAutofit fontScale="92500" lnSpcReduction="10000"/>
          </a:bodyPr>
          <a:lstStyle/>
          <a:p>
            <a:pPr algn="just">
              <a:lnSpc>
                <a:spcPct val="150000"/>
              </a:lnSpc>
              <a:buBlip>
                <a:blip r:embed="rId7"/>
              </a:buBlip>
            </a:pPr>
            <a:r>
              <a:rPr lang="es-ES" sz="2000" dirty="0"/>
              <a:t>En la tabla y figura se resumen las pruebas realizadas, donde podemos identificar los nuevos rangos de PPVc de acuerdo a los escalamientos realizados.</a:t>
            </a:r>
            <a:endParaRPr lang="es-CL" sz="2000" dirty="0"/>
          </a:p>
          <a:p>
            <a:pPr algn="just">
              <a:lnSpc>
                <a:spcPct val="150000"/>
              </a:lnSpc>
              <a:buBlip>
                <a:blip r:embed="rId7"/>
              </a:buBlip>
            </a:pPr>
            <a:endParaRPr lang="es-CL" dirty="0"/>
          </a:p>
          <a:p>
            <a:pPr>
              <a:lnSpc>
                <a:spcPct val="150000"/>
              </a:lnSpc>
              <a:buBlip>
                <a:blip r:embed="rId7"/>
              </a:buBlip>
            </a:pPr>
            <a:endParaRPr lang="es-CL" dirty="0"/>
          </a:p>
        </p:txBody>
      </p:sp>
      <p:pic>
        <p:nvPicPr>
          <p:cNvPr id="7" name="Imagen 6">
            <a:extLst>
              <a:ext uri="{FF2B5EF4-FFF2-40B4-BE49-F238E27FC236}">
                <a16:creationId xmlns:a16="http://schemas.microsoft.com/office/drawing/2014/main" id="{AC6AB021-2A01-93A7-FC02-5F1E09205DA5}"/>
              </a:ext>
            </a:extLst>
          </p:cNvPr>
          <p:cNvPicPr>
            <a:picLocks noChangeAspect="1"/>
          </p:cNvPicPr>
          <p:nvPr/>
        </p:nvPicPr>
        <p:blipFill>
          <a:blip r:embed="rId8"/>
          <a:stretch>
            <a:fillRect/>
          </a:stretch>
        </p:blipFill>
        <p:spPr>
          <a:xfrm>
            <a:off x="-99364" y="222985"/>
            <a:ext cx="9717866" cy="963251"/>
          </a:xfrm>
          <a:prstGeom prst="rect">
            <a:avLst/>
          </a:prstGeom>
        </p:spPr>
      </p:pic>
    </p:spTree>
    <p:extLst>
      <p:ext uri="{BB962C8B-B14F-4D97-AF65-F5344CB8AC3E}">
        <p14:creationId xmlns:p14="http://schemas.microsoft.com/office/powerpoint/2010/main" val="2573189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7F4C5B9-4E02-66EB-EA78-3DA33C5E8DB7}"/>
              </a:ext>
            </a:extLst>
          </p:cNvPr>
          <p:cNvGraphicFramePr>
            <a:graphicFrameLocks noChangeAspect="1"/>
          </p:cNvGraphicFramePr>
          <p:nvPr>
            <p:custDataLst>
              <p:tags r:id="rId1"/>
            </p:custDataLst>
            <p:extLst>
              <p:ext uri="{D42A27DB-BD31-4B8C-83A1-F6EECF244321}">
                <p14:modId xmlns:p14="http://schemas.microsoft.com/office/powerpoint/2010/main" val="1154360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Imagen 3">
            <a:extLst>
              <a:ext uri="{FF2B5EF4-FFF2-40B4-BE49-F238E27FC236}">
                <a16:creationId xmlns:a16="http://schemas.microsoft.com/office/drawing/2014/main" id="{3502B676-9946-49E9-B9F4-2C05D2F04F18}"/>
              </a:ext>
            </a:extLst>
          </p:cNvPr>
          <p:cNvPicPr>
            <a:picLocks noChangeAspect="1"/>
          </p:cNvPicPr>
          <p:nvPr/>
        </p:nvPicPr>
        <p:blipFill>
          <a:blip r:embed="rId5"/>
          <a:stretch>
            <a:fillRect/>
          </a:stretch>
        </p:blipFill>
        <p:spPr>
          <a:xfrm>
            <a:off x="1281413" y="3188871"/>
            <a:ext cx="4154652" cy="2499616"/>
          </a:xfrm>
          <a:prstGeom prst="rect">
            <a:avLst/>
          </a:prstGeom>
          <a:noFill/>
          <a:ln>
            <a:noFill/>
          </a:ln>
        </p:spPr>
      </p:pic>
      <p:pic>
        <p:nvPicPr>
          <p:cNvPr id="1027" name="Gráfico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4632" y="3216469"/>
            <a:ext cx="5220320" cy="2472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Marcador de contenido 3"/>
          <p:cNvSpPr>
            <a:spLocks noGrp="1"/>
          </p:cNvSpPr>
          <p:nvPr>
            <p:ph idx="1"/>
          </p:nvPr>
        </p:nvSpPr>
        <p:spPr>
          <a:xfrm>
            <a:off x="838200" y="1454400"/>
            <a:ext cx="10515600" cy="5143170"/>
          </a:xfrm>
        </p:spPr>
        <p:txBody>
          <a:bodyPr>
            <a:normAutofit/>
          </a:bodyPr>
          <a:lstStyle/>
          <a:p>
            <a:pPr algn="just">
              <a:lnSpc>
                <a:spcPct val="150000"/>
              </a:lnSpc>
              <a:buBlip>
                <a:blip r:embed="rId7"/>
              </a:buBlip>
            </a:pPr>
            <a:r>
              <a:rPr lang="es-ES" sz="2000" dirty="0"/>
              <a:t>La aplicación de ajuste en los diseños, como en la configuración de carga a traído una mejora en la tendencia de los factores de condición y diseño, como se muestra en las graficas, sobre todo en Fase 13, donde la aplicación de estos ajustes a sido mas masivo.</a:t>
            </a:r>
            <a:endParaRPr lang="es-CL" sz="2000" dirty="0"/>
          </a:p>
          <a:p>
            <a:pPr algn="just">
              <a:lnSpc>
                <a:spcPct val="150000"/>
              </a:lnSpc>
              <a:buBlip>
                <a:blip r:embed="rId7"/>
              </a:buBlip>
            </a:pPr>
            <a:endParaRPr lang="es-CL" sz="2000" dirty="0"/>
          </a:p>
          <a:p>
            <a:pPr marL="0" indent="0">
              <a:lnSpc>
                <a:spcPct val="150000"/>
              </a:lnSpc>
              <a:buNone/>
            </a:pPr>
            <a:endParaRPr lang="es-CL" dirty="0"/>
          </a:p>
        </p:txBody>
      </p:sp>
      <p:sp>
        <p:nvSpPr>
          <p:cNvPr id="5" name="Flecha derecha 4"/>
          <p:cNvSpPr/>
          <p:nvPr/>
        </p:nvSpPr>
        <p:spPr>
          <a:xfrm>
            <a:off x="3043857" y="3540154"/>
            <a:ext cx="454352" cy="226751"/>
          </a:xfrm>
          <a:prstGeom prst="rightArrow">
            <a:avLst/>
          </a:prstGeom>
          <a:solidFill>
            <a:srgbClr val="00B050"/>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cxnSp>
        <p:nvCxnSpPr>
          <p:cNvPr id="7" name="Conector recto 6"/>
          <p:cNvCxnSpPr>
            <a:cxnSpLocks/>
          </p:cNvCxnSpPr>
          <p:nvPr/>
        </p:nvCxnSpPr>
        <p:spPr>
          <a:xfrm>
            <a:off x="2866938" y="3420315"/>
            <a:ext cx="1" cy="1663516"/>
          </a:xfrm>
          <a:prstGeom prst="line">
            <a:avLst/>
          </a:prstGeom>
          <a:ln w="22225">
            <a:solidFill>
              <a:srgbClr val="00B05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1E55DE6E-30C9-4918-8ADD-B3ED691E110C}"/>
              </a:ext>
            </a:extLst>
          </p:cNvPr>
          <p:cNvCxnSpPr>
            <a:cxnSpLocks/>
          </p:cNvCxnSpPr>
          <p:nvPr/>
        </p:nvCxnSpPr>
        <p:spPr>
          <a:xfrm>
            <a:off x="9915089" y="3515235"/>
            <a:ext cx="0" cy="1312233"/>
          </a:xfrm>
          <a:prstGeom prst="line">
            <a:avLst/>
          </a:prstGeom>
          <a:ln w="22225">
            <a:solidFill>
              <a:srgbClr val="00B05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Flecha derecha 4">
            <a:extLst>
              <a:ext uri="{FF2B5EF4-FFF2-40B4-BE49-F238E27FC236}">
                <a16:creationId xmlns:a16="http://schemas.microsoft.com/office/drawing/2014/main" id="{7160A511-85B9-4046-B6C6-48DFD7B4785A}"/>
              </a:ext>
            </a:extLst>
          </p:cNvPr>
          <p:cNvSpPr/>
          <p:nvPr/>
        </p:nvSpPr>
        <p:spPr>
          <a:xfrm>
            <a:off x="10180093" y="3540154"/>
            <a:ext cx="454352" cy="226751"/>
          </a:xfrm>
          <a:prstGeom prst="rightArrow">
            <a:avLst/>
          </a:prstGeom>
          <a:solidFill>
            <a:srgbClr val="00B050"/>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nvGrpSpPr>
          <p:cNvPr id="46" name="Grupo 45">
            <a:extLst>
              <a:ext uri="{FF2B5EF4-FFF2-40B4-BE49-F238E27FC236}">
                <a16:creationId xmlns:a16="http://schemas.microsoft.com/office/drawing/2014/main" id="{2C7F3390-8448-4B1B-B96E-B7237F429898}"/>
              </a:ext>
            </a:extLst>
          </p:cNvPr>
          <p:cNvGrpSpPr/>
          <p:nvPr/>
        </p:nvGrpSpPr>
        <p:grpSpPr>
          <a:xfrm>
            <a:off x="1104305" y="5591217"/>
            <a:ext cx="3885130" cy="1103623"/>
            <a:chOff x="1171061" y="5609549"/>
            <a:chExt cx="4300686" cy="1182561"/>
          </a:xfrm>
        </p:grpSpPr>
        <p:grpSp>
          <p:nvGrpSpPr>
            <p:cNvPr id="29" name="Group 2">
              <a:extLst>
                <a:ext uri="{FF2B5EF4-FFF2-40B4-BE49-F238E27FC236}">
                  <a16:creationId xmlns:a16="http://schemas.microsoft.com/office/drawing/2014/main" id="{6847BF7F-B600-45C2-808B-AE3FF9A7978D}"/>
                </a:ext>
              </a:extLst>
            </p:cNvPr>
            <p:cNvGrpSpPr/>
            <p:nvPr/>
          </p:nvGrpSpPr>
          <p:grpSpPr>
            <a:xfrm>
              <a:off x="2756464" y="5930000"/>
              <a:ext cx="2715283" cy="222770"/>
              <a:chOff x="-16934" y="-551"/>
              <a:chExt cx="6891869" cy="686902"/>
            </a:xfrm>
          </p:grpSpPr>
          <p:grpSp>
            <p:nvGrpSpPr>
              <p:cNvPr id="30" name="Group 3">
                <a:extLst>
                  <a:ext uri="{FF2B5EF4-FFF2-40B4-BE49-F238E27FC236}">
                    <a16:creationId xmlns:a16="http://schemas.microsoft.com/office/drawing/2014/main" id="{7EBB88B4-193B-4D63-9F8A-7420DE1E512E}"/>
                  </a:ext>
                </a:extLst>
              </p:cNvPr>
              <p:cNvGrpSpPr>
                <a:grpSpLocks noChangeAspect="1"/>
              </p:cNvGrpSpPr>
              <p:nvPr/>
            </p:nvGrpSpPr>
            <p:grpSpPr>
              <a:xfrm>
                <a:off x="-16934" y="-551"/>
                <a:ext cx="6891869" cy="686902"/>
                <a:chOff x="-3136" y="-102"/>
                <a:chExt cx="1276272" cy="127204"/>
              </a:xfrm>
            </p:grpSpPr>
            <p:sp>
              <p:nvSpPr>
                <p:cNvPr id="31" name="Freeform 4">
                  <a:extLst>
                    <a:ext uri="{FF2B5EF4-FFF2-40B4-BE49-F238E27FC236}">
                      <a16:creationId xmlns:a16="http://schemas.microsoft.com/office/drawing/2014/main" id="{BAD9A909-C020-47E1-84D6-DF6DFB89E9AF}"/>
                    </a:ext>
                  </a:extLst>
                </p:cNvPr>
                <p:cNvSpPr/>
                <p:nvPr/>
              </p:nvSpPr>
              <p:spPr>
                <a:xfrm>
                  <a:off x="-3136" y="-102"/>
                  <a:ext cx="1276272" cy="127204"/>
                </a:xfrm>
                <a:custGeom>
                  <a:avLst/>
                  <a:gdLst/>
                  <a:ahLst/>
                  <a:cxnLst/>
                  <a:rect l="l" t="t" r="r" b="b"/>
                  <a:pathLst>
                    <a:path w="1276272" h="127204">
                      <a:moveTo>
                        <a:pt x="66636" y="102"/>
                      </a:moveTo>
                      <a:lnTo>
                        <a:pt x="1209636" y="102"/>
                      </a:lnTo>
                      <a:cubicBezTo>
                        <a:pt x="1232390" y="0"/>
                        <a:pt x="1253459" y="12081"/>
                        <a:pt x="1264866" y="31770"/>
                      </a:cubicBezTo>
                      <a:cubicBezTo>
                        <a:pt x="1276272" y="51459"/>
                        <a:pt x="1276272" y="75745"/>
                        <a:pt x="1264866" y="95434"/>
                      </a:cubicBezTo>
                      <a:cubicBezTo>
                        <a:pt x="1253459" y="115123"/>
                        <a:pt x="1232390" y="127204"/>
                        <a:pt x="1209636" y="127102"/>
                      </a:cubicBezTo>
                      <a:lnTo>
                        <a:pt x="66636" y="127102"/>
                      </a:lnTo>
                      <a:cubicBezTo>
                        <a:pt x="43882" y="127204"/>
                        <a:pt x="22813" y="115123"/>
                        <a:pt x="11406" y="95434"/>
                      </a:cubicBezTo>
                      <a:cubicBezTo>
                        <a:pt x="0" y="75745"/>
                        <a:pt x="0" y="51459"/>
                        <a:pt x="11406" y="31770"/>
                      </a:cubicBezTo>
                      <a:cubicBezTo>
                        <a:pt x="22813" y="12081"/>
                        <a:pt x="43882" y="0"/>
                        <a:pt x="66636" y="102"/>
                      </a:cubicBezTo>
                      <a:close/>
                    </a:path>
                  </a:pathLst>
                </a:custGeom>
                <a:solidFill>
                  <a:srgbClr val="272E42"/>
                </a:solidFill>
              </p:spPr>
              <p:txBody>
                <a:bodyPr/>
                <a:lstStyle/>
                <a:p>
                  <a:endParaRPr lang="es-CL"/>
                </a:p>
              </p:txBody>
            </p:sp>
            <p:sp>
              <p:nvSpPr>
                <p:cNvPr id="32" name="Freeform 5">
                  <a:extLst>
                    <a:ext uri="{FF2B5EF4-FFF2-40B4-BE49-F238E27FC236}">
                      <a16:creationId xmlns:a16="http://schemas.microsoft.com/office/drawing/2014/main" id="{0B69AA89-FE60-46A5-89A2-FC3D19D92C08}"/>
                    </a:ext>
                  </a:extLst>
                </p:cNvPr>
                <p:cNvSpPr/>
                <p:nvPr/>
              </p:nvSpPr>
              <p:spPr>
                <a:xfrm>
                  <a:off x="-3136" y="-102"/>
                  <a:ext cx="392156" cy="127204"/>
                </a:xfrm>
                <a:custGeom>
                  <a:avLst/>
                  <a:gdLst/>
                  <a:ahLst/>
                  <a:cxnLst/>
                  <a:rect l="l" t="t" r="r" b="b"/>
                  <a:pathLst>
                    <a:path w="907972" h="127204">
                      <a:moveTo>
                        <a:pt x="66636" y="102"/>
                      </a:moveTo>
                      <a:lnTo>
                        <a:pt x="841336" y="102"/>
                      </a:lnTo>
                      <a:cubicBezTo>
                        <a:pt x="864090" y="0"/>
                        <a:pt x="885159" y="12081"/>
                        <a:pt x="896566" y="31770"/>
                      </a:cubicBezTo>
                      <a:cubicBezTo>
                        <a:pt x="907972" y="51459"/>
                        <a:pt x="907972" y="75745"/>
                        <a:pt x="896566" y="95434"/>
                      </a:cubicBezTo>
                      <a:cubicBezTo>
                        <a:pt x="885159" y="115123"/>
                        <a:pt x="864090" y="127204"/>
                        <a:pt x="841336" y="127102"/>
                      </a:cubicBezTo>
                      <a:lnTo>
                        <a:pt x="66636" y="127102"/>
                      </a:lnTo>
                      <a:cubicBezTo>
                        <a:pt x="43882" y="127204"/>
                        <a:pt x="22813" y="115123"/>
                        <a:pt x="11406" y="95434"/>
                      </a:cubicBezTo>
                      <a:cubicBezTo>
                        <a:pt x="0" y="75745"/>
                        <a:pt x="0" y="51459"/>
                        <a:pt x="11406" y="31770"/>
                      </a:cubicBezTo>
                      <a:cubicBezTo>
                        <a:pt x="22813" y="12081"/>
                        <a:pt x="43882" y="0"/>
                        <a:pt x="66636" y="102"/>
                      </a:cubicBezTo>
                      <a:close/>
                    </a:path>
                  </a:pathLst>
                </a:custGeom>
                <a:solidFill>
                  <a:srgbClr val="FF914D"/>
                </a:solidFill>
              </p:spPr>
              <p:txBody>
                <a:bodyPr/>
                <a:lstStyle/>
                <a:p>
                  <a:endParaRPr lang="es-CL"/>
                </a:p>
              </p:txBody>
            </p:sp>
          </p:grpSp>
        </p:grpSp>
        <p:grpSp>
          <p:nvGrpSpPr>
            <p:cNvPr id="33" name="Group 10">
              <a:extLst>
                <a:ext uri="{FF2B5EF4-FFF2-40B4-BE49-F238E27FC236}">
                  <a16:creationId xmlns:a16="http://schemas.microsoft.com/office/drawing/2014/main" id="{E672E636-D0D4-44A7-A34C-1E90CD1F4357}"/>
                </a:ext>
              </a:extLst>
            </p:cNvPr>
            <p:cNvGrpSpPr/>
            <p:nvPr/>
          </p:nvGrpSpPr>
          <p:grpSpPr>
            <a:xfrm>
              <a:off x="2763136" y="6314879"/>
              <a:ext cx="2701939" cy="222413"/>
              <a:chOff x="-16934" y="-551"/>
              <a:chExt cx="6891869" cy="686902"/>
            </a:xfrm>
          </p:grpSpPr>
          <p:grpSp>
            <p:nvGrpSpPr>
              <p:cNvPr id="34" name="Group 11">
                <a:extLst>
                  <a:ext uri="{FF2B5EF4-FFF2-40B4-BE49-F238E27FC236}">
                    <a16:creationId xmlns:a16="http://schemas.microsoft.com/office/drawing/2014/main" id="{BBA0B1B6-5019-49F1-ADD6-9646A5AB6B64}"/>
                  </a:ext>
                </a:extLst>
              </p:cNvPr>
              <p:cNvGrpSpPr>
                <a:grpSpLocks noChangeAspect="1"/>
              </p:cNvGrpSpPr>
              <p:nvPr/>
            </p:nvGrpSpPr>
            <p:grpSpPr>
              <a:xfrm>
                <a:off x="-16934" y="-551"/>
                <a:ext cx="6891869" cy="686902"/>
                <a:chOff x="-3136" y="-102"/>
                <a:chExt cx="1276272" cy="127204"/>
              </a:xfrm>
            </p:grpSpPr>
            <p:sp>
              <p:nvSpPr>
                <p:cNvPr id="35" name="Freeform 12">
                  <a:extLst>
                    <a:ext uri="{FF2B5EF4-FFF2-40B4-BE49-F238E27FC236}">
                      <a16:creationId xmlns:a16="http://schemas.microsoft.com/office/drawing/2014/main" id="{7F97E3A3-1946-4CB3-AC5E-F14634393EA0}"/>
                    </a:ext>
                  </a:extLst>
                </p:cNvPr>
                <p:cNvSpPr/>
                <p:nvPr/>
              </p:nvSpPr>
              <p:spPr>
                <a:xfrm>
                  <a:off x="-3136" y="-102"/>
                  <a:ext cx="1276272" cy="127204"/>
                </a:xfrm>
                <a:custGeom>
                  <a:avLst/>
                  <a:gdLst/>
                  <a:ahLst/>
                  <a:cxnLst/>
                  <a:rect l="l" t="t" r="r" b="b"/>
                  <a:pathLst>
                    <a:path w="1276272" h="127204">
                      <a:moveTo>
                        <a:pt x="66636" y="102"/>
                      </a:moveTo>
                      <a:lnTo>
                        <a:pt x="1209636" y="102"/>
                      </a:lnTo>
                      <a:cubicBezTo>
                        <a:pt x="1232390" y="0"/>
                        <a:pt x="1253459" y="12081"/>
                        <a:pt x="1264866" y="31770"/>
                      </a:cubicBezTo>
                      <a:cubicBezTo>
                        <a:pt x="1276272" y="51459"/>
                        <a:pt x="1276272" y="75745"/>
                        <a:pt x="1264866" y="95434"/>
                      </a:cubicBezTo>
                      <a:cubicBezTo>
                        <a:pt x="1253459" y="115123"/>
                        <a:pt x="1232390" y="127204"/>
                        <a:pt x="1209636" y="127102"/>
                      </a:cubicBezTo>
                      <a:lnTo>
                        <a:pt x="66636" y="127102"/>
                      </a:lnTo>
                      <a:cubicBezTo>
                        <a:pt x="43882" y="127204"/>
                        <a:pt x="22813" y="115123"/>
                        <a:pt x="11406" y="95434"/>
                      </a:cubicBezTo>
                      <a:cubicBezTo>
                        <a:pt x="0" y="75745"/>
                        <a:pt x="0" y="51459"/>
                        <a:pt x="11406" y="31770"/>
                      </a:cubicBezTo>
                      <a:cubicBezTo>
                        <a:pt x="22813" y="12081"/>
                        <a:pt x="43882" y="0"/>
                        <a:pt x="66636" y="102"/>
                      </a:cubicBezTo>
                      <a:close/>
                    </a:path>
                  </a:pathLst>
                </a:custGeom>
                <a:solidFill>
                  <a:srgbClr val="272E42"/>
                </a:solidFill>
              </p:spPr>
              <p:txBody>
                <a:bodyPr/>
                <a:lstStyle/>
                <a:p>
                  <a:endParaRPr lang="es-CL"/>
                </a:p>
              </p:txBody>
            </p:sp>
            <p:sp>
              <p:nvSpPr>
                <p:cNvPr id="36" name="Freeform 13">
                  <a:extLst>
                    <a:ext uri="{FF2B5EF4-FFF2-40B4-BE49-F238E27FC236}">
                      <a16:creationId xmlns:a16="http://schemas.microsoft.com/office/drawing/2014/main" id="{5930247B-A9F8-4DD8-BEE9-4158F863A0D7}"/>
                    </a:ext>
                  </a:extLst>
                </p:cNvPr>
                <p:cNvSpPr/>
                <p:nvPr/>
              </p:nvSpPr>
              <p:spPr>
                <a:xfrm>
                  <a:off x="-3136" y="-102"/>
                  <a:ext cx="499696" cy="127204"/>
                </a:xfrm>
                <a:custGeom>
                  <a:avLst/>
                  <a:gdLst/>
                  <a:ahLst/>
                  <a:cxnLst/>
                  <a:rect l="l" t="t" r="r" b="b"/>
                  <a:pathLst>
                    <a:path w="1085772" h="127204">
                      <a:moveTo>
                        <a:pt x="66636" y="102"/>
                      </a:moveTo>
                      <a:lnTo>
                        <a:pt x="1019136" y="102"/>
                      </a:lnTo>
                      <a:cubicBezTo>
                        <a:pt x="1041890" y="0"/>
                        <a:pt x="1062959" y="12081"/>
                        <a:pt x="1074366" y="31770"/>
                      </a:cubicBezTo>
                      <a:cubicBezTo>
                        <a:pt x="1085772" y="51459"/>
                        <a:pt x="1085772" y="75745"/>
                        <a:pt x="1074366" y="95434"/>
                      </a:cubicBezTo>
                      <a:cubicBezTo>
                        <a:pt x="1062959" y="115123"/>
                        <a:pt x="1041890" y="127204"/>
                        <a:pt x="1019136" y="127102"/>
                      </a:cubicBezTo>
                      <a:lnTo>
                        <a:pt x="66636" y="127102"/>
                      </a:lnTo>
                      <a:cubicBezTo>
                        <a:pt x="43882" y="127204"/>
                        <a:pt x="22813" y="115123"/>
                        <a:pt x="11406" y="95434"/>
                      </a:cubicBezTo>
                      <a:cubicBezTo>
                        <a:pt x="0" y="75745"/>
                        <a:pt x="0" y="51459"/>
                        <a:pt x="11406" y="31770"/>
                      </a:cubicBezTo>
                      <a:cubicBezTo>
                        <a:pt x="22813" y="12081"/>
                        <a:pt x="43882" y="0"/>
                        <a:pt x="66636" y="102"/>
                      </a:cubicBezTo>
                      <a:close/>
                    </a:path>
                  </a:pathLst>
                </a:custGeom>
                <a:solidFill>
                  <a:srgbClr val="7ED957"/>
                </a:solidFill>
              </p:spPr>
              <p:txBody>
                <a:bodyPr/>
                <a:lstStyle/>
                <a:p>
                  <a:endParaRPr lang="es-CL"/>
                </a:p>
              </p:txBody>
            </p:sp>
          </p:grpSp>
        </p:grpSp>
        <p:sp>
          <p:nvSpPr>
            <p:cNvPr id="37" name="TextBox 18">
              <a:extLst>
                <a:ext uri="{FF2B5EF4-FFF2-40B4-BE49-F238E27FC236}">
                  <a16:creationId xmlns:a16="http://schemas.microsoft.com/office/drawing/2014/main" id="{A7228A43-3257-4A32-AA78-215AE42DC812}"/>
                </a:ext>
              </a:extLst>
            </p:cNvPr>
            <p:cNvSpPr txBox="1"/>
            <p:nvPr/>
          </p:nvSpPr>
          <p:spPr>
            <a:xfrm>
              <a:off x="1171061" y="5609549"/>
              <a:ext cx="2021652" cy="533479"/>
            </a:xfrm>
            <a:prstGeom prst="rect">
              <a:avLst/>
            </a:prstGeom>
            <a:noFill/>
          </p:spPr>
          <p:txBody>
            <a:bodyPr lIns="0" tIns="0" rIns="0" bIns="0" rtlCol="0" anchor="t">
              <a:spAutoFit/>
            </a:bodyPr>
            <a:lstStyle/>
            <a:p>
              <a:pPr algn="ctr">
                <a:lnSpc>
                  <a:spcPts val="4973"/>
                </a:lnSpc>
              </a:pPr>
              <a:r>
                <a:rPr lang="en-US" dirty="0">
                  <a:solidFill>
                    <a:srgbClr val="FF914D"/>
                  </a:solidFill>
                  <a:latin typeface="Calibri (MS) Bold"/>
                </a:rPr>
                <a:t>20%</a:t>
              </a:r>
            </a:p>
          </p:txBody>
        </p:sp>
        <p:sp>
          <p:nvSpPr>
            <p:cNvPr id="38" name="TextBox 19">
              <a:extLst>
                <a:ext uri="{FF2B5EF4-FFF2-40B4-BE49-F238E27FC236}">
                  <a16:creationId xmlns:a16="http://schemas.microsoft.com/office/drawing/2014/main" id="{0F05D42B-D6B4-41E6-AF8A-A416852E4F4D}"/>
                </a:ext>
              </a:extLst>
            </p:cNvPr>
            <p:cNvSpPr txBox="1"/>
            <p:nvPr/>
          </p:nvSpPr>
          <p:spPr>
            <a:xfrm>
              <a:off x="1222811" y="6019752"/>
              <a:ext cx="2021652" cy="533479"/>
            </a:xfrm>
            <a:prstGeom prst="rect">
              <a:avLst/>
            </a:prstGeom>
          </p:spPr>
          <p:txBody>
            <a:bodyPr lIns="0" tIns="0" rIns="0" bIns="0" rtlCol="0" anchor="t">
              <a:spAutoFit/>
            </a:bodyPr>
            <a:lstStyle/>
            <a:p>
              <a:pPr algn="ctr">
                <a:lnSpc>
                  <a:spcPts val="4973"/>
                </a:lnSpc>
              </a:pPr>
              <a:r>
                <a:rPr lang="en-US" dirty="0">
                  <a:solidFill>
                    <a:srgbClr val="7ED957"/>
                  </a:solidFill>
                  <a:latin typeface="Calibri (MS) Bold"/>
                </a:rPr>
                <a:t>28 %</a:t>
              </a:r>
            </a:p>
          </p:txBody>
        </p:sp>
        <p:sp>
          <p:nvSpPr>
            <p:cNvPr id="40" name="TextBox 22">
              <a:extLst>
                <a:ext uri="{FF2B5EF4-FFF2-40B4-BE49-F238E27FC236}">
                  <a16:creationId xmlns:a16="http://schemas.microsoft.com/office/drawing/2014/main" id="{1AC664C8-244E-4AB3-8E0A-1B21E359F5BD}"/>
                </a:ext>
              </a:extLst>
            </p:cNvPr>
            <p:cNvSpPr txBox="1"/>
            <p:nvPr/>
          </p:nvSpPr>
          <p:spPr>
            <a:xfrm>
              <a:off x="1998539" y="6597570"/>
              <a:ext cx="474264" cy="194540"/>
            </a:xfrm>
            <a:prstGeom prst="rect">
              <a:avLst/>
            </a:prstGeom>
          </p:spPr>
          <p:txBody>
            <a:bodyPr wrap="square" lIns="0" tIns="0" rIns="0" bIns="0" rtlCol="0" anchor="t">
              <a:spAutoFit/>
            </a:bodyPr>
            <a:lstStyle/>
            <a:p>
              <a:pPr>
                <a:lnSpc>
                  <a:spcPts val="1639"/>
                </a:lnSpc>
              </a:pPr>
              <a:r>
                <a:rPr lang="en-US" sz="1200" dirty="0"/>
                <a:t>FD</a:t>
              </a:r>
            </a:p>
          </p:txBody>
        </p:sp>
        <p:cxnSp>
          <p:nvCxnSpPr>
            <p:cNvPr id="41" name="Conector recto de flecha 40">
              <a:extLst>
                <a:ext uri="{FF2B5EF4-FFF2-40B4-BE49-F238E27FC236}">
                  <a16:creationId xmlns:a16="http://schemas.microsoft.com/office/drawing/2014/main" id="{7BCA885D-0759-48AB-8C9F-53FDE9BC4487}"/>
                </a:ext>
              </a:extLst>
            </p:cNvPr>
            <p:cNvCxnSpPr>
              <a:cxnSpLocks/>
            </p:cNvCxnSpPr>
            <p:nvPr/>
          </p:nvCxnSpPr>
          <p:spPr>
            <a:xfrm flipV="1">
              <a:off x="1756519" y="5876288"/>
              <a:ext cx="0" cy="266741"/>
            </a:xfrm>
            <a:prstGeom prst="straightConnector1">
              <a:avLst/>
            </a:prstGeom>
            <a:ln w="12700">
              <a:solidFill>
                <a:schemeClr val="accent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06A78CBD-9395-4DE1-A97E-32E374137F2E}"/>
                </a:ext>
              </a:extLst>
            </p:cNvPr>
            <p:cNvCxnSpPr>
              <a:cxnSpLocks/>
            </p:cNvCxnSpPr>
            <p:nvPr/>
          </p:nvCxnSpPr>
          <p:spPr>
            <a:xfrm flipV="1">
              <a:off x="1756519" y="6314879"/>
              <a:ext cx="0" cy="238354"/>
            </a:xfrm>
            <a:prstGeom prst="straightConnector1">
              <a:avLst/>
            </a:prstGeom>
            <a:ln w="127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22">
              <a:extLst>
                <a:ext uri="{FF2B5EF4-FFF2-40B4-BE49-F238E27FC236}">
                  <a16:creationId xmlns:a16="http://schemas.microsoft.com/office/drawing/2014/main" id="{288003D7-E029-455A-9B6D-DE161A1379D9}"/>
                </a:ext>
              </a:extLst>
            </p:cNvPr>
            <p:cNvSpPr txBox="1"/>
            <p:nvPr/>
          </p:nvSpPr>
          <p:spPr>
            <a:xfrm>
              <a:off x="1998539" y="6098690"/>
              <a:ext cx="474264" cy="194540"/>
            </a:xfrm>
            <a:prstGeom prst="rect">
              <a:avLst/>
            </a:prstGeom>
          </p:spPr>
          <p:txBody>
            <a:bodyPr wrap="square" lIns="0" tIns="0" rIns="0" bIns="0" rtlCol="0" anchor="t">
              <a:spAutoFit/>
            </a:bodyPr>
            <a:lstStyle/>
            <a:p>
              <a:pPr>
                <a:lnSpc>
                  <a:spcPts val="1639"/>
                </a:lnSpc>
              </a:pPr>
              <a:r>
                <a:rPr lang="en-US" sz="1200" dirty="0"/>
                <a:t>FC</a:t>
              </a:r>
            </a:p>
          </p:txBody>
        </p:sp>
      </p:grpSp>
      <p:pic>
        <p:nvPicPr>
          <p:cNvPr id="11" name="Imagen 10">
            <a:extLst>
              <a:ext uri="{FF2B5EF4-FFF2-40B4-BE49-F238E27FC236}">
                <a16:creationId xmlns:a16="http://schemas.microsoft.com/office/drawing/2014/main" id="{A439D8E4-B376-73DE-2757-FFA7CBA5C893}"/>
              </a:ext>
            </a:extLst>
          </p:cNvPr>
          <p:cNvPicPr>
            <a:picLocks noChangeAspect="1"/>
          </p:cNvPicPr>
          <p:nvPr/>
        </p:nvPicPr>
        <p:blipFill>
          <a:blip r:embed="rId8"/>
          <a:stretch>
            <a:fillRect/>
          </a:stretch>
        </p:blipFill>
        <p:spPr>
          <a:xfrm>
            <a:off x="0" y="105539"/>
            <a:ext cx="9717866" cy="963251"/>
          </a:xfrm>
          <a:prstGeom prst="rect">
            <a:avLst/>
          </a:prstGeom>
        </p:spPr>
      </p:pic>
    </p:spTree>
    <p:extLst>
      <p:ext uri="{BB962C8B-B14F-4D97-AF65-F5344CB8AC3E}">
        <p14:creationId xmlns:p14="http://schemas.microsoft.com/office/powerpoint/2010/main" val="4043346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819B2AA-8F9A-06D2-424F-BBFB3DF38DD6}"/>
              </a:ext>
            </a:extLst>
          </p:cNvPr>
          <p:cNvGraphicFramePr>
            <a:graphicFrameLocks noChangeAspect="1"/>
          </p:cNvGraphicFramePr>
          <p:nvPr>
            <p:custDataLst>
              <p:tags r:id="rId1"/>
            </p:custDataLst>
            <p:extLst>
              <p:ext uri="{D42A27DB-BD31-4B8C-83A1-F6EECF244321}">
                <p14:modId xmlns:p14="http://schemas.microsoft.com/office/powerpoint/2010/main" val="26302859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Imagen 7">
            <a:extLst>
              <a:ext uri="{FF2B5EF4-FFF2-40B4-BE49-F238E27FC236}">
                <a16:creationId xmlns:a16="http://schemas.microsoft.com/office/drawing/2014/main" id="{BE5A2ADF-41FD-63F1-3086-2A4C9A232FD8}"/>
              </a:ext>
            </a:extLst>
          </p:cNvPr>
          <p:cNvPicPr>
            <a:picLocks noChangeAspect="1"/>
          </p:cNvPicPr>
          <p:nvPr/>
        </p:nvPicPr>
        <p:blipFill>
          <a:blip r:embed="rId5"/>
          <a:stretch>
            <a:fillRect/>
          </a:stretch>
        </p:blipFill>
        <p:spPr>
          <a:xfrm>
            <a:off x="3089031" y="1749084"/>
            <a:ext cx="5854246" cy="4390685"/>
          </a:xfrm>
          <a:prstGeom prst="rect">
            <a:avLst/>
          </a:prstGeom>
          <a:effectLst>
            <a:outerShdw blurRad="50800" dist="38100" dir="2700000" algn="tl" rotWithShape="0">
              <a:prstClr val="black">
                <a:alpha val="40000"/>
              </a:prstClr>
            </a:outerShdw>
            <a:softEdge rad="63500"/>
          </a:effectLst>
        </p:spPr>
      </p:pic>
      <p:sp>
        <p:nvSpPr>
          <p:cNvPr id="9" name="Marcador de contenido 3">
            <a:extLst>
              <a:ext uri="{FF2B5EF4-FFF2-40B4-BE49-F238E27FC236}">
                <a16:creationId xmlns:a16="http://schemas.microsoft.com/office/drawing/2014/main" id="{F5800EED-F677-11D1-2414-CEB03E9DB012}"/>
              </a:ext>
            </a:extLst>
          </p:cNvPr>
          <p:cNvSpPr>
            <a:spLocks noGrp="1"/>
          </p:cNvSpPr>
          <p:nvPr>
            <p:ph idx="1"/>
          </p:nvPr>
        </p:nvSpPr>
        <p:spPr>
          <a:xfrm>
            <a:off x="3893820" y="5981120"/>
            <a:ext cx="4404360" cy="549275"/>
          </a:xfrm>
        </p:spPr>
        <p:txBody>
          <a:bodyPr>
            <a:normAutofit/>
          </a:bodyPr>
          <a:lstStyle/>
          <a:p>
            <a:pPr marL="0" indent="0" algn="ctr">
              <a:lnSpc>
                <a:spcPct val="150000"/>
              </a:lnSpc>
              <a:buNone/>
            </a:pPr>
            <a:r>
              <a:rPr lang="es-ES" sz="1600" b="1" dirty="0"/>
              <a:t>Resultado pared final, sector Falla Principal Pique.</a:t>
            </a:r>
            <a:endParaRPr lang="es-CL" sz="1600" b="1" dirty="0"/>
          </a:p>
          <a:p>
            <a:pPr algn="ctr">
              <a:lnSpc>
                <a:spcPct val="150000"/>
              </a:lnSpc>
              <a:buBlip>
                <a:blip r:embed="rId6"/>
              </a:buBlip>
            </a:pPr>
            <a:endParaRPr lang="es-CL" sz="1600" b="1" dirty="0"/>
          </a:p>
          <a:p>
            <a:pPr algn="ctr">
              <a:lnSpc>
                <a:spcPct val="150000"/>
              </a:lnSpc>
              <a:buBlip>
                <a:blip r:embed="rId6"/>
              </a:buBlip>
            </a:pPr>
            <a:endParaRPr lang="es-CL" sz="1600" b="1" dirty="0"/>
          </a:p>
        </p:txBody>
      </p:sp>
      <p:sp>
        <p:nvSpPr>
          <p:cNvPr id="10" name="CuadroTexto 9">
            <a:extLst>
              <a:ext uri="{FF2B5EF4-FFF2-40B4-BE49-F238E27FC236}">
                <a16:creationId xmlns:a16="http://schemas.microsoft.com/office/drawing/2014/main" id="{14CDC76F-A854-CBCC-50A0-9A66D9F2B5BB}"/>
              </a:ext>
            </a:extLst>
          </p:cNvPr>
          <p:cNvSpPr txBox="1"/>
          <p:nvPr/>
        </p:nvSpPr>
        <p:spPr>
          <a:xfrm>
            <a:off x="3048000" y="3244334"/>
            <a:ext cx="6096000" cy="369332"/>
          </a:xfrm>
          <a:prstGeom prst="rect">
            <a:avLst/>
          </a:prstGeom>
          <a:noFill/>
        </p:spPr>
        <p:txBody>
          <a:bodyPr wrap="square">
            <a:spAutoFit/>
          </a:bodyPr>
          <a:lstStyle/>
          <a:p>
            <a:r>
              <a:rPr lang="es-ES" sz="1800" dirty="0">
                <a:solidFill>
                  <a:schemeClr val="accent3">
                    <a:lumMod val="75000"/>
                  </a:schemeClr>
                </a:solidFill>
              </a:rPr>
              <a:t>5.1.Análisis de Vibraciones en Entornos Cercanos </a:t>
            </a:r>
            <a:endParaRPr lang="es-PE" sz="1800" dirty="0">
              <a:solidFill>
                <a:schemeClr val="accent3">
                  <a:lumMod val="75000"/>
                </a:schemeClr>
              </a:solidFill>
            </a:endParaRPr>
          </a:p>
        </p:txBody>
      </p:sp>
      <p:pic>
        <p:nvPicPr>
          <p:cNvPr id="12" name="Imagen 11">
            <a:extLst>
              <a:ext uri="{FF2B5EF4-FFF2-40B4-BE49-F238E27FC236}">
                <a16:creationId xmlns:a16="http://schemas.microsoft.com/office/drawing/2014/main" id="{EDD9891F-1426-0DC9-9391-D78C49CF2D34}"/>
              </a:ext>
            </a:extLst>
          </p:cNvPr>
          <p:cNvPicPr>
            <a:picLocks noChangeAspect="1"/>
          </p:cNvPicPr>
          <p:nvPr/>
        </p:nvPicPr>
        <p:blipFill>
          <a:blip r:embed="rId7"/>
          <a:stretch>
            <a:fillRect/>
          </a:stretch>
        </p:blipFill>
        <p:spPr>
          <a:xfrm>
            <a:off x="0" y="327605"/>
            <a:ext cx="9717866" cy="963251"/>
          </a:xfrm>
          <a:prstGeom prst="rect">
            <a:avLst/>
          </a:prstGeom>
        </p:spPr>
      </p:pic>
    </p:spTree>
    <p:extLst>
      <p:ext uri="{BB962C8B-B14F-4D97-AF65-F5344CB8AC3E}">
        <p14:creationId xmlns:p14="http://schemas.microsoft.com/office/powerpoint/2010/main" val="1364521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69C2920-B938-80FE-3414-4B262A2BAE2B}"/>
              </a:ext>
            </a:extLst>
          </p:cNvPr>
          <p:cNvGraphicFramePr>
            <a:graphicFrameLocks noChangeAspect="1"/>
          </p:cNvGraphicFramePr>
          <p:nvPr>
            <p:custDataLst>
              <p:tags r:id="rId1"/>
            </p:custDataLst>
            <p:extLst>
              <p:ext uri="{D42A27DB-BD31-4B8C-83A1-F6EECF244321}">
                <p14:modId xmlns:p14="http://schemas.microsoft.com/office/powerpoint/2010/main" val="547428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264042" y="690632"/>
            <a:ext cx="10515600" cy="1325563"/>
          </a:xfrm>
        </p:spPr>
        <p:txBody>
          <a:bodyPr vert="horz"/>
          <a:lstStyle/>
          <a:p>
            <a:r>
              <a:rPr lang="es-MX" b="1" dirty="0"/>
              <a:t>Cambio de criterio de daño por vibraciones.</a:t>
            </a:r>
            <a:endParaRPr lang="es-CL"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 y="3680453"/>
            <a:ext cx="3434336"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3"/>
          <p:cNvPicPr>
            <a:picLocks noChangeAspect="1"/>
          </p:cNvPicPr>
          <p:nvPr/>
        </p:nvPicPr>
        <p:blipFill>
          <a:blip r:embed="rId6"/>
          <a:stretch>
            <a:fillRect/>
          </a:stretch>
        </p:blipFill>
        <p:spPr>
          <a:xfrm>
            <a:off x="5736909" y="2780453"/>
            <a:ext cx="6211058" cy="2520000"/>
          </a:xfrm>
          <a:prstGeom prst="rect">
            <a:avLst/>
          </a:prstGeom>
        </p:spPr>
      </p:pic>
      <p:sp>
        <p:nvSpPr>
          <p:cNvPr id="16" name="Flecha derecha 15"/>
          <p:cNvSpPr/>
          <p:nvPr/>
        </p:nvSpPr>
        <p:spPr>
          <a:xfrm>
            <a:off x="4249104" y="3810375"/>
            <a:ext cx="1330960" cy="460156"/>
          </a:xfrm>
          <a:prstGeom prst="rightArrow">
            <a:avLst/>
          </a:prstGeom>
          <a:solidFill>
            <a:schemeClr val="accent6">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7" name="Marcador de contenido 3"/>
          <p:cNvSpPr>
            <a:spLocks noGrp="1"/>
          </p:cNvSpPr>
          <p:nvPr>
            <p:ph idx="1"/>
          </p:nvPr>
        </p:nvSpPr>
        <p:spPr>
          <a:xfrm>
            <a:off x="838199" y="1454400"/>
            <a:ext cx="11164747" cy="5143170"/>
          </a:xfrm>
        </p:spPr>
        <p:txBody>
          <a:bodyPr>
            <a:normAutofit/>
          </a:bodyPr>
          <a:lstStyle/>
          <a:p>
            <a:pPr>
              <a:lnSpc>
                <a:spcPct val="150000"/>
              </a:lnSpc>
              <a:buBlip>
                <a:blip r:embed="rId7"/>
              </a:buBlip>
            </a:pPr>
            <a:r>
              <a:rPr lang="es-ES" sz="2000" dirty="0"/>
              <a:t>Con los resultados de las pruebas se a logrado un cambio en los criterios de daño por vibraciones, generando un escalamiento que representa de mejor manera las condiciones reales del macizo.</a:t>
            </a:r>
            <a:endParaRPr lang="es-CL" sz="2000" dirty="0"/>
          </a:p>
          <a:p>
            <a:pPr>
              <a:lnSpc>
                <a:spcPct val="100000"/>
              </a:lnSpc>
              <a:buBlip>
                <a:blip r:embed="rId7"/>
              </a:buBlip>
            </a:pPr>
            <a:endParaRPr lang="es-CL" dirty="0"/>
          </a:p>
        </p:txBody>
      </p:sp>
      <p:pic>
        <p:nvPicPr>
          <p:cNvPr id="7" name="Imagen 6">
            <a:extLst>
              <a:ext uri="{FF2B5EF4-FFF2-40B4-BE49-F238E27FC236}">
                <a16:creationId xmlns:a16="http://schemas.microsoft.com/office/drawing/2014/main" id="{A27ED05A-D27B-CF8D-0BFA-667D4845D837}"/>
              </a:ext>
            </a:extLst>
          </p:cNvPr>
          <p:cNvPicPr>
            <a:picLocks noChangeAspect="1"/>
          </p:cNvPicPr>
          <p:nvPr/>
        </p:nvPicPr>
        <p:blipFill>
          <a:blip r:embed="rId8"/>
          <a:stretch>
            <a:fillRect/>
          </a:stretch>
        </p:blipFill>
        <p:spPr>
          <a:xfrm>
            <a:off x="-180608" y="-28212"/>
            <a:ext cx="9717866" cy="963251"/>
          </a:xfrm>
          <a:prstGeom prst="rect">
            <a:avLst/>
          </a:prstGeom>
        </p:spPr>
      </p:pic>
    </p:spTree>
    <p:extLst>
      <p:ext uri="{BB962C8B-B14F-4D97-AF65-F5344CB8AC3E}">
        <p14:creationId xmlns:p14="http://schemas.microsoft.com/office/powerpoint/2010/main" val="222297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b="1" dirty="0"/>
              <a:t>Comentarios:</a:t>
            </a:r>
          </a:p>
        </p:txBody>
      </p:sp>
      <p:sp>
        <p:nvSpPr>
          <p:cNvPr id="6" name="Marcador de contenido 3"/>
          <p:cNvSpPr>
            <a:spLocks noGrp="1"/>
          </p:cNvSpPr>
          <p:nvPr>
            <p:ph idx="1"/>
          </p:nvPr>
        </p:nvSpPr>
        <p:spPr>
          <a:xfrm>
            <a:off x="838200" y="1454400"/>
            <a:ext cx="10515600" cy="5143170"/>
          </a:xfrm>
        </p:spPr>
        <p:txBody>
          <a:bodyPr>
            <a:normAutofit fontScale="62500" lnSpcReduction="20000"/>
          </a:bodyPr>
          <a:lstStyle/>
          <a:p>
            <a:pPr marL="0" indent="0" algn="just">
              <a:buNone/>
            </a:pPr>
            <a:r>
              <a:rPr lang="es-ES" dirty="0"/>
              <a:t>En resumen mediante las pruebas realizadas y la aplicación de escalamiento de PPVc hemos podido determinar;</a:t>
            </a:r>
          </a:p>
          <a:p>
            <a:pPr algn="just">
              <a:lnSpc>
                <a:spcPct val="150000"/>
              </a:lnSpc>
              <a:buBlip>
                <a:blip r:embed="rId2"/>
              </a:buBlip>
            </a:pPr>
            <a:r>
              <a:rPr lang="es-ES" dirty="0"/>
              <a:t>Vp en zona “intacta” y en zona “alterada”.</a:t>
            </a:r>
          </a:p>
          <a:p>
            <a:pPr algn="just">
              <a:lnSpc>
                <a:spcPct val="150000"/>
              </a:lnSpc>
              <a:buBlip>
                <a:blip r:embed="rId2"/>
              </a:buBlip>
            </a:pPr>
            <a:r>
              <a:rPr lang="es-ES" dirty="0"/>
              <a:t>Establecer PPVc escalado al macizo rocoso.</a:t>
            </a:r>
          </a:p>
          <a:p>
            <a:pPr algn="just">
              <a:lnSpc>
                <a:spcPct val="150000"/>
              </a:lnSpc>
              <a:buBlip>
                <a:blip r:embed="rId2"/>
              </a:buBlip>
            </a:pPr>
            <a:r>
              <a:rPr lang="es-ES" dirty="0"/>
              <a:t>Establecer “nuevos” criterios de daños escalados (Vergara 2016) los cuales representan de mejor manera la realidad del macizo rocoso en terreno.</a:t>
            </a:r>
          </a:p>
          <a:p>
            <a:pPr algn="just">
              <a:lnSpc>
                <a:spcPct val="150000"/>
              </a:lnSpc>
              <a:buBlip>
                <a:blip r:embed="rId2"/>
              </a:buBlip>
            </a:pPr>
            <a:r>
              <a:rPr lang="es-ES" dirty="0"/>
              <a:t>Corrección de los valores de PPVc para cada UGT respecto de los teóricos entregados.</a:t>
            </a:r>
          </a:p>
          <a:p>
            <a:pPr algn="just">
              <a:lnSpc>
                <a:spcPct val="150000"/>
              </a:lnSpc>
              <a:buBlip>
                <a:blip r:embed="rId2"/>
              </a:buBlip>
            </a:pPr>
            <a:r>
              <a:rPr lang="es-ES" dirty="0"/>
              <a:t>Ajustes de los diseños, configuraciones de carguío y simulaciones de tronaduras de contorno de acuerdo a los nuevos PPVc y criterios de daño por vibraciones establecidos</a:t>
            </a:r>
          </a:p>
          <a:p>
            <a:pPr algn="just">
              <a:lnSpc>
                <a:spcPct val="150000"/>
              </a:lnSpc>
              <a:buBlip>
                <a:blip r:embed="rId2"/>
              </a:buBlip>
            </a:pPr>
            <a:r>
              <a:rPr lang="es-ES" dirty="0"/>
              <a:t>Mejoras en las tendencias de los factores de condición y diseño, </a:t>
            </a:r>
            <a:r>
              <a:rPr lang="es-MX" dirty="0"/>
              <a:t>minimizando así el daño por vibraciones a la pared del banco, mejorando los anchos de berma, asegurando la seguridad y eficiencia en nuestras operaciones.</a:t>
            </a:r>
            <a:endParaRPr lang="es-CL" dirty="0"/>
          </a:p>
          <a:p>
            <a:pPr>
              <a:lnSpc>
                <a:spcPct val="150000"/>
              </a:lnSpc>
              <a:buBlip>
                <a:blip r:embed="rId2"/>
              </a:buBlip>
            </a:pPr>
            <a:endParaRPr lang="es-CL" dirty="0"/>
          </a:p>
        </p:txBody>
      </p:sp>
      <p:pic>
        <p:nvPicPr>
          <p:cNvPr id="4" name="Imagen 3">
            <a:extLst>
              <a:ext uri="{FF2B5EF4-FFF2-40B4-BE49-F238E27FC236}">
                <a16:creationId xmlns:a16="http://schemas.microsoft.com/office/drawing/2014/main" id="{E2C28C96-57CC-703A-452F-577452E7BABF}"/>
              </a:ext>
            </a:extLst>
          </p:cNvPr>
          <p:cNvPicPr>
            <a:picLocks noChangeAspect="1"/>
          </p:cNvPicPr>
          <p:nvPr/>
        </p:nvPicPr>
        <p:blipFill>
          <a:blip r:embed="rId3"/>
          <a:stretch>
            <a:fillRect/>
          </a:stretch>
        </p:blipFill>
        <p:spPr>
          <a:xfrm>
            <a:off x="-173519" y="-53489"/>
            <a:ext cx="9717866" cy="963251"/>
          </a:xfrm>
          <a:prstGeom prst="rect">
            <a:avLst/>
          </a:prstGeom>
        </p:spPr>
      </p:pic>
    </p:spTree>
    <p:extLst>
      <p:ext uri="{BB962C8B-B14F-4D97-AF65-F5344CB8AC3E}">
        <p14:creationId xmlns:p14="http://schemas.microsoft.com/office/powerpoint/2010/main" val="155463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7</a:t>
            </a:fld>
            <a:endParaRPr lang="es-PE"/>
          </a:p>
        </p:txBody>
      </p:sp>
      <p:sp>
        <p:nvSpPr>
          <p:cNvPr id="4" name="CuadroTexto 3">
            <a:extLst>
              <a:ext uri="{FF2B5EF4-FFF2-40B4-BE49-F238E27FC236}">
                <a16:creationId xmlns:a16="http://schemas.microsoft.com/office/drawing/2014/main" id="{3FF37AF5-4A12-CA44-9BC4-7CF522B5D6A2}"/>
              </a:ext>
            </a:extLst>
          </p:cNvPr>
          <p:cNvSpPr txBox="1"/>
          <p:nvPr/>
        </p:nvSpPr>
        <p:spPr>
          <a:xfrm>
            <a:off x="234462" y="1731222"/>
            <a:ext cx="6096000" cy="4247317"/>
          </a:xfrm>
          <a:prstGeom prst="rect">
            <a:avLst/>
          </a:prstGeom>
          <a:noFill/>
        </p:spPr>
        <p:txBody>
          <a:bodyPr wrap="square">
            <a:spAutoFit/>
          </a:bodyPr>
          <a:lstStyle/>
          <a:p>
            <a:r>
              <a:rPr lang="es-ES" b="0" i="0" dirty="0">
                <a:effectLst/>
                <a:latin typeface="-apple-system"/>
              </a:rPr>
              <a:t>El control de las vibraciones en voladuras superficiales es crucial para la seguridad, protección ambiental y minimización de daños a estructuras circundantes. Este módulo analiza en profundidad los dos tipos de análisis relevantes: vibraciones a campo cercano y vibraciones a campo lejano.</a:t>
            </a:r>
          </a:p>
          <a:p>
            <a:endParaRPr lang="es-ES" dirty="0">
              <a:latin typeface="-apple-system"/>
            </a:endParaRPr>
          </a:p>
          <a:p>
            <a:r>
              <a:rPr lang="es-ES" dirty="0">
                <a:latin typeface="-apple-system"/>
              </a:rPr>
              <a:t>El análisis de vibraciones en voladuras superficiales es un proceso complejo que requiere un estudio técnico exhaustivo. La evaluación de vibraciones a campo cercano y lejano, la implementación de medidas de control y la selección de criterios de evaluación adecuados son fundamentales para garantizar la seguridad del personal, proteger las estructuras circundantes y minimizar el impacto ambiental de las voladuras.</a:t>
            </a:r>
          </a:p>
          <a:p>
            <a:endParaRPr lang="es-CL" dirty="0"/>
          </a:p>
        </p:txBody>
      </p:sp>
      <p:pic>
        <p:nvPicPr>
          <p:cNvPr id="6" name="Imagen 5">
            <a:extLst>
              <a:ext uri="{FF2B5EF4-FFF2-40B4-BE49-F238E27FC236}">
                <a16:creationId xmlns:a16="http://schemas.microsoft.com/office/drawing/2014/main" id="{03D55450-048C-308A-5596-B2503E0F64B2}"/>
              </a:ext>
            </a:extLst>
          </p:cNvPr>
          <p:cNvPicPr>
            <a:picLocks noChangeAspect="1"/>
          </p:cNvPicPr>
          <p:nvPr/>
        </p:nvPicPr>
        <p:blipFill>
          <a:blip r:embed="rId5"/>
          <a:stretch>
            <a:fillRect/>
          </a:stretch>
        </p:blipFill>
        <p:spPr>
          <a:xfrm>
            <a:off x="6221290" y="1479672"/>
            <a:ext cx="5810250" cy="5000625"/>
          </a:xfrm>
          <a:prstGeom prst="rect">
            <a:avLst/>
          </a:prstGeom>
        </p:spPr>
      </p:pic>
    </p:spTree>
    <p:extLst>
      <p:ext uri="{BB962C8B-B14F-4D97-AF65-F5344CB8AC3E}">
        <p14:creationId xmlns:p14="http://schemas.microsoft.com/office/powerpoint/2010/main" val="26770333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8682" y="284352"/>
            <a:ext cx="10178322" cy="636628"/>
          </a:xfrm>
        </p:spPr>
        <p:txBody>
          <a:bodyPr vert="horz">
            <a:normAutofit/>
          </a:bodyPr>
          <a:lstStyle/>
          <a:p>
            <a:r>
              <a:rPr lang="es-ES" sz="3600" dirty="0">
                <a:solidFill>
                  <a:schemeClr val="accent3">
                    <a:lumMod val="75000"/>
                  </a:schemeClr>
                </a:solidFill>
              </a:rPr>
              <a:t>5.1.Análisis de Vibraciones en Entornos Cercanos </a:t>
            </a:r>
            <a:endParaRPr lang="es-PE" sz="36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70</a:t>
            </a:fld>
            <a:endParaRPr lang="es-PE"/>
          </a:p>
        </p:txBody>
      </p:sp>
      <p:pic>
        <p:nvPicPr>
          <p:cNvPr id="9" name="Imagen 8">
            <a:extLst>
              <a:ext uri="{FF2B5EF4-FFF2-40B4-BE49-F238E27FC236}">
                <a16:creationId xmlns:a16="http://schemas.microsoft.com/office/drawing/2014/main" id="{1A377294-8069-D576-147B-DBB615202B4A}"/>
              </a:ext>
            </a:extLst>
          </p:cNvPr>
          <p:cNvPicPr>
            <a:picLocks noChangeAspect="1"/>
          </p:cNvPicPr>
          <p:nvPr/>
        </p:nvPicPr>
        <p:blipFill rotWithShape="1">
          <a:blip r:embed="rId5"/>
          <a:srcRect l="18483" t="21453" r="5448" b="14359"/>
          <a:stretch/>
        </p:blipFill>
        <p:spPr>
          <a:xfrm>
            <a:off x="1776046" y="1301262"/>
            <a:ext cx="8346831" cy="4402016"/>
          </a:xfrm>
          <a:prstGeom prst="rect">
            <a:avLst/>
          </a:prstGeom>
        </p:spPr>
      </p:pic>
    </p:spTree>
    <p:extLst>
      <p:ext uri="{BB962C8B-B14F-4D97-AF65-F5344CB8AC3E}">
        <p14:creationId xmlns:p14="http://schemas.microsoft.com/office/powerpoint/2010/main" val="3087450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8682" y="284352"/>
            <a:ext cx="10178322" cy="636628"/>
          </a:xfrm>
        </p:spPr>
        <p:txBody>
          <a:bodyPr vert="horz">
            <a:normAutofit/>
          </a:bodyPr>
          <a:lstStyle/>
          <a:p>
            <a:r>
              <a:rPr lang="es-ES" sz="3600" dirty="0">
                <a:solidFill>
                  <a:schemeClr val="accent3">
                    <a:lumMod val="75000"/>
                  </a:schemeClr>
                </a:solidFill>
              </a:rPr>
              <a:t>5.1.Análisis de Vibraciones en Entornos Cercanos </a:t>
            </a:r>
            <a:endParaRPr lang="es-PE" sz="36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71</a:t>
            </a:fld>
            <a:endParaRPr lang="es-PE"/>
          </a:p>
        </p:txBody>
      </p:sp>
      <p:pic>
        <p:nvPicPr>
          <p:cNvPr id="4" name="Imagen 3">
            <a:extLst>
              <a:ext uri="{FF2B5EF4-FFF2-40B4-BE49-F238E27FC236}">
                <a16:creationId xmlns:a16="http://schemas.microsoft.com/office/drawing/2014/main" id="{4F9C2959-C8F3-97BA-03DC-9904030709F6}"/>
              </a:ext>
            </a:extLst>
          </p:cNvPr>
          <p:cNvPicPr>
            <a:picLocks noChangeAspect="1"/>
          </p:cNvPicPr>
          <p:nvPr/>
        </p:nvPicPr>
        <p:blipFill rotWithShape="1">
          <a:blip r:embed="rId5"/>
          <a:srcRect l="18750" t="20855" r="3633" b="13077"/>
          <a:stretch/>
        </p:blipFill>
        <p:spPr>
          <a:xfrm>
            <a:off x="1600200" y="1163514"/>
            <a:ext cx="8516815" cy="4530971"/>
          </a:xfrm>
          <a:prstGeom prst="rect">
            <a:avLst/>
          </a:prstGeom>
        </p:spPr>
      </p:pic>
    </p:spTree>
    <p:extLst>
      <p:ext uri="{BB962C8B-B14F-4D97-AF65-F5344CB8AC3E}">
        <p14:creationId xmlns:p14="http://schemas.microsoft.com/office/powerpoint/2010/main" val="2161231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0F41EEA-1503-9BC8-91A2-CB625089AA74}"/>
              </a:ext>
            </a:extLst>
          </p:cNvPr>
          <p:cNvGraphicFramePr>
            <a:graphicFrameLocks noChangeAspect="1"/>
          </p:cNvGraphicFramePr>
          <p:nvPr>
            <p:custDataLst>
              <p:tags r:id="rId1"/>
            </p:custDataLst>
            <p:extLst>
              <p:ext uri="{D42A27DB-BD31-4B8C-83A1-F6EECF244321}">
                <p14:modId xmlns:p14="http://schemas.microsoft.com/office/powerpoint/2010/main" val="2202563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4" imgW="473" imgH="473" progId="TCLayout.ActiveDocument.1">
                  <p:embed/>
                </p:oleObj>
              </mc:Choice>
              <mc:Fallback>
                <p:oleObj name="Diapositiva de think-cell"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2" name="Grupo 1">
            <a:extLst>
              <a:ext uri="{FF2B5EF4-FFF2-40B4-BE49-F238E27FC236}">
                <a16:creationId xmlns:a16="http://schemas.microsoft.com/office/drawing/2014/main" id="{37B70427-24BA-57A9-01DB-3ED0513B0948}"/>
              </a:ext>
            </a:extLst>
          </p:cNvPr>
          <p:cNvGrpSpPr/>
          <p:nvPr/>
        </p:nvGrpSpPr>
        <p:grpSpPr>
          <a:xfrm>
            <a:off x="79015" y="3378389"/>
            <a:ext cx="2869322" cy="2713092"/>
            <a:chOff x="3051873" y="1757363"/>
            <a:chExt cx="2848865" cy="2622866"/>
          </a:xfrm>
        </p:grpSpPr>
        <p:sp>
          <p:nvSpPr>
            <p:cNvPr id="3" name="Elipse 2">
              <a:extLst>
                <a:ext uri="{FF2B5EF4-FFF2-40B4-BE49-F238E27FC236}">
                  <a16:creationId xmlns:a16="http://schemas.microsoft.com/office/drawing/2014/main" id="{7C0757A9-5E0A-CA49-5CCF-D1BE3450D705}"/>
                </a:ext>
              </a:extLst>
            </p:cNvPr>
            <p:cNvSpPr/>
            <p:nvPr/>
          </p:nvSpPr>
          <p:spPr bwMode="auto">
            <a:xfrm>
              <a:off x="3939464" y="4251025"/>
              <a:ext cx="114156" cy="129204"/>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11" name="Elipse 10">
              <a:extLst>
                <a:ext uri="{FF2B5EF4-FFF2-40B4-BE49-F238E27FC236}">
                  <a16:creationId xmlns:a16="http://schemas.microsoft.com/office/drawing/2014/main" id="{F34160DE-5C3E-81B3-6447-776D77F56A19}"/>
                </a:ext>
              </a:extLst>
            </p:cNvPr>
            <p:cNvSpPr/>
            <p:nvPr/>
          </p:nvSpPr>
          <p:spPr bwMode="auto">
            <a:xfrm>
              <a:off x="4667250" y="2625725"/>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19" name="Elipse 18">
              <a:extLst>
                <a:ext uri="{FF2B5EF4-FFF2-40B4-BE49-F238E27FC236}">
                  <a16:creationId xmlns:a16="http://schemas.microsoft.com/office/drawing/2014/main" id="{A2935369-B5B1-F81F-380E-0159D871BA7A}"/>
                </a:ext>
              </a:extLst>
            </p:cNvPr>
            <p:cNvSpPr/>
            <p:nvPr/>
          </p:nvSpPr>
          <p:spPr bwMode="auto">
            <a:xfrm>
              <a:off x="4667250" y="1939925"/>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20" name="Elipse 19">
              <a:extLst>
                <a:ext uri="{FF2B5EF4-FFF2-40B4-BE49-F238E27FC236}">
                  <a16:creationId xmlns:a16="http://schemas.microsoft.com/office/drawing/2014/main" id="{D0A2D8F7-ECCA-BFA1-BC16-FA37CF3F4183}"/>
                </a:ext>
              </a:extLst>
            </p:cNvPr>
            <p:cNvSpPr/>
            <p:nvPr/>
          </p:nvSpPr>
          <p:spPr bwMode="auto">
            <a:xfrm>
              <a:off x="4667250" y="2281238"/>
              <a:ext cx="130175" cy="1508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25" name="Elipse 24">
              <a:extLst>
                <a:ext uri="{FF2B5EF4-FFF2-40B4-BE49-F238E27FC236}">
                  <a16:creationId xmlns:a16="http://schemas.microsoft.com/office/drawing/2014/main" id="{9EA65763-80DA-DC3B-FB15-15ACC3295FCA}"/>
                </a:ext>
              </a:extLst>
            </p:cNvPr>
            <p:cNvSpPr/>
            <p:nvPr/>
          </p:nvSpPr>
          <p:spPr bwMode="auto">
            <a:xfrm>
              <a:off x="5045075" y="4198938"/>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28" name="Elipse 27">
              <a:extLst>
                <a:ext uri="{FF2B5EF4-FFF2-40B4-BE49-F238E27FC236}">
                  <a16:creationId xmlns:a16="http://schemas.microsoft.com/office/drawing/2014/main" id="{E9626A1D-1F65-5FAC-B100-B1084D949E6F}"/>
                </a:ext>
              </a:extLst>
            </p:cNvPr>
            <p:cNvSpPr/>
            <p:nvPr/>
          </p:nvSpPr>
          <p:spPr bwMode="auto">
            <a:xfrm>
              <a:off x="5045075" y="2135188"/>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29" name="Elipse 28">
              <a:extLst>
                <a:ext uri="{FF2B5EF4-FFF2-40B4-BE49-F238E27FC236}">
                  <a16:creationId xmlns:a16="http://schemas.microsoft.com/office/drawing/2014/main" id="{96C8187C-E18F-C5D4-9535-8A29BAC647EA}"/>
                </a:ext>
              </a:extLst>
            </p:cNvPr>
            <p:cNvSpPr/>
            <p:nvPr/>
          </p:nvSpPr>
          <p:spPr bwMode="auto">
            <a:xfrm>
              <a:off x="5045075" y="2478088"/>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50" name="CuadroTexto 68">
              <a:extLst>
                <a:ext uri="{FF2B5EF4-FFF2-40B4-BE49-F238E27FC236}">
                  <a16:creationId xmlns:a16="http://schemas.microsoft.com/office/drawing/2014/main" id="{14F70692-4C2C-7715-A850-7FD766BA06BE}"/>
                </a:ext>
              </a:extLst>
            </p:cNvPr>
            <p:cNvSpPr txBox="1">
              <a:spLocks noChangeArrowheads="1"/>
            </p:cNvSpPr>
            <p:nvPr/>
          </p:nvSpPr>
          <p:spPr bwMode="auto">
            <a:xfrm>
              <a:off x="4479098" y="1762125"/>
              <a:ext cx="522355" cy="19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s-CL" altLang="es-CL" sz="700" dirty="0">
                  <a:solidFill>
                    <a:srgbClr val="5E5E5E"/>
                  </a:solidFill>
                </a:rPr>
                <a:t>Buffer 1 </a:t>
              </a:r>
            </a:p>
          </p:txBody>
        </p:sp>
        <p:sp>
          <p:nvSpPr>
            <p:cNvPr id="60" name="CuadroTexto 86">
              <a:extLst>
                <a:ext uri="{FF2B5EF4-FFF2-40B4-BE49-F238E27FC236}">
                  <a16:creationId xmlns:a16="http://schemas.microsoft.com/office/drawing/2014/main" id="{04A92FD4-BBE1-8151-D830-23D21B1444DF}"/>
                </a:ext>
              </a:extLst>
            </p:cNvPr>
            <p:cNvSpPr txBox="1">
              <a:spLocks noChangeArrowheads="1"/>
            </p:cNvSpPr>
            <p:nvPr/>
          </p:nvSpPr>
          <p:spPr bwMode="auto">
            <a:xfrm>
              <a:off x="3051873" y="3323220"/>
              <a:ext cx="1162168" cy="208279"/>
            </a:xfrm>
            <a:prstGeom prst="rect">
              <a:avLst/>
            </a:prstGeom>
            <a:noFill/>
          </p:spPr>
          <p:txBody>
            <a:bodyPr wrap="none" rtlCol="0">
              <a:spAutoFit/>
            </a:bodyPr>
            <a:lstStyle>
              <a:defPPr>
                <a:defRPr lang="en-US"/>
              </a:defPPr>
              <a:lvl1pPr>
                <a:defRPr sz="800" b="1"/>
              </a:lvl1pPr>
            </a:lstStyle>
            <a:p>
              <a:r>
                <a:rPr lang="es-CL" altLang="es-CL" dirty="0"/>
                <a:t>Geófonos </a:t>
              </a:r>
              <a:r>
                <a:rPr lang="es-CL" altLang="es-CL" dirty="0" err="1"/>
                <a:t>Triaxiales</a:t>
              </a:r>
              <a:endParaRPr lang="es-CL" altLang="es-CL" dirty="0"/>
            </a:p>
          </p:txBody>
        </p:sp>
        <p:sp>
          <p:nvSpPr>
            <p:cNvPr id="70" name="Elipse 69">
              <a:extLst>
                <a:ext uri="{FF2B5EF4-FFF2-40B4-BE49-F238E27FC236}">
                  <a16:creationId xmlns:a16="http://schemas.microsoft.com/office/drawing/2014/main" id="{0B53529A-3B1C-9BAA-70F7-8D9DED695715}"/>
                </a:ext>
              </a:extLst>
            </p:cNvPr>
            <p:cNvSpPr/>
            <p:nvPr/>
          </p:nvSpPr>
          <p:spPr bwMode="auto">
            <a:xfrm>
              <a:off x="4675188" y="3306763"/>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71" name="Elipse 70">
              <a:extLst>
                <a:ext uri="{FF2B5EF4-FFF2-40B4-BE49-F238E27FC236}">
                  <a16:creationId xmlns:a16="http://schemas.microsoft.com/office/drawing/2014/main" id="{C333C028-EF12-68AB-B938-0240668213FA}"/>
                </a:ext>
              </a:extLst>
            </p:cNvPr>
            <p:cNvSpPr/>
            <p:nvPr/>
          </p:nvSpPr>
          <p:spPr bwMode="auto">
            <a:xfrm>
              <a:off x="4675188" y="3649663"/>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72" name="Elipse 71">
              <a:extLst>
                <a:ext uri="{FF2B5EF4-FFF2-40B4-BE49-F238E27FC236}">
                  <a16:creationId xmlns:a16="http://schemas.microsoft.com/office/drawing/2014/main" id="{6264C7CA-26B6-FD7C-9E31-C2430B7B846D}"/>
                </a:ext>
              </a:extLst>
            </p:cNvPr>
            <p:cNvSpPr/>
            <p:nvPr/>
          </p:nvSpPr>
          <p:spPr bwMode="auto">
            <a:xfrm>
              <a:off x="4675188" y="2963863"/>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73" name="Elipse 72">
              <a:extLst>
                <a:ext uri="{FF2B5EF4-FFF2-40B4-BE49-F238E27FC236}">
                  <a16:creationId xmlns:a16="http://schemas.microsoft.com/office/drawing/2014/main" id="{3E6DE3E8-2625-6792-0153-BECA0B506157}"/>
                </a:ext>
              </a:extLst>
            </p:cNvPr>
            <p:cNvSpPr/>
            <p:nvPr/>
          </p:nvSpPr>
          <p:spPr bwMode="auto">
            <a:xfrm>
              <a:off x="5053013" y="3503613"/>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74" name="Elipse 73">
              <a:extLst>
                <a:ext uri="{FF2B5EF4-FFF2-40B4-BE49-F238E27FC236}">
                  <a16:creationId xmlns:a16="http://schemas.microsoft.com/office/drawing/2014/main" id="{20BC39E7-DC26-C4B3-EB44-3AC7C645250E}"/>
                </a:ext>
              </a:extLst>
            </p:cNvPr>
            <p:cNvSpPr/>
            <p:nvPr/>
          </p:nvSpPr>
          <p:spPr bwMode="auto">
            <a:xfrm>
              <a:off x="5053013" y="2816225"/>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75" name="Elipse 74">
              <a:extLst>
                <a:ext uri="{FF2B5EF4-FFF2-40B4-BE49-F238E27FC236}">
                  <a16:creationId xmlns:a16="http://schemas.microsoft.com/office/drawing/2014/main" id="{32124F3E-48D6-A72D-1FE9-DFC56B7E2715}"/>
                </a:ext>
              </a:extLst>
            </p:cNvPr>
            <p:cNvSpPr/>
            <p:nvPr/>
          </p:nvSpPr>
          <p:spPr bwMode="auto">
            <a:xfrm>
              <a:off x="5053013" y="3159125"/>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76" name="Elipse 75">
              <a:extLst>
                <a:ext uri="{FF2B5EF4-FFF2-40B4-BE49-F238E27FC236}">
                  <a16:creationId xmlns:a16="http://schemas.microsoft.com/office/drawing/2014/main" id="{2FD84B3C-27C1-DAF0-AB4A-FA0C53FA8B5A}"/>
                </a:ext>
              </a:extLst>
            </p:cNvPr>
            <p:cNvSpPr/>
            <p:nvPr/>
          </p:nvSpPr>
          <p:spPr bwMode="auto">
            <a:xfrm>
              <a:off x="4667250" y="3995738"/>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77" name="Elipse 76">
              <a:extLst>
                <a:ext uri="{FF2B5EF4-FFF2-40B4-BE49-F238E27FC236}">
                  <a16:creationId xmlns:a16="http://schemas.microsoft.com/office/drawing/2014/main" id="{ADE15117-6E89-9B3B-B7BD-EC9A34D90BDC}"/>
                </a:ext>
              </a:extLst>
            </p:cNvPr>
            <p:cNvSpPr/>
            <p:nvPr/>
          </p:nvSpPr>
          <p:spPr bwMode="auto">
            <a:xfrm>
              <a:off x="5045075" y="3848100"/>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79" name="Elipse 78">
              <a:extLst>
                <a:ext uri="{FF2B5EF4-FFF2-40B4-BE49-F238E27FC236}">
                  <a16:creationId xmlns:a16="http://schemas.microsoft.com/office/drawing/2014/main" id="{2CD81D0C-C000-DD1E-8D2E-823AF7B8408D}"/>
                </a:ext>
              </a:extLst>
            </p:cNvPr>
            <p:cNvSpPr/>
            <p:nvPr/>
          </p:nvSpPr>
          <p:spPr bwMode="auto">
            <a:xfrm>
              <a:off x="5414963" y="3978275"/>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81" name="Elipse 80">
              <a:extLst>
                <a:ext uri="{FF2B5EF4-FFF2-40B4-BE49-F238E27FC236}">
                  <a16:creationId xmlns:a16="http://schemas.microsoft.com/office/drawing/2014/main" id="{346CBF7C-AD31-F9AE-5344-728FB3D28008}"/>
                </a:ext>
              </a:extLst>
            </p:cNvPr>
            <p:cNvSpPr/>
            <p:nvPr/>
          </p:nvSpPr>
          <p:spPr bwMode="auto">
            <a:xfrm>
              <a:off x="5414963" y="1914525"/>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82" name="Elipse 81">
              <a:extLst>
                <a:ext uri="{FF2B5EF4-FFF2-40B4-BE49-F238E27FC236}">
                  <a16:creationId xmlns:a16="http://schemas.microsoft.com/office/drawing/2014/main" id="{A89F07B0-AA75-B457-3736-7A82447E61F5}"/>
                </a:ext>
              </a:extLst>
            </p:cNvPr>
            <p:cNvSpPr/>
            <p:nvPr/>
          </p:nvSpPr>
          <p:spPr bwMode="auto">
            <a:xfrm>
              <a:off x="5414963" y="2257425"/>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83" name="CuadroTexto 69">
              <a:extLst>
                <a:ext uri="{FF2B5EF4-FFF2-40B4-BE49-F238E27FC236}">
                  <a16:creationId xmlns:a16="http://schemas.microsoft.com/office/drawing/2014/main" id="{A8BD7243-5EC2-64A5-A060-9A943D6A7097}"/>
                </a:ext>
              </a:extLst>
            </p:cNvPr>
            <p:cNvSpPr txBox="1">
              <a:spLocks noChangeArrowheads="1"/>
            </p:cNvSpPr>
            <p:nvPr/>
          </p:nvSpPr>
          <p:spPr bwMode="auto">
            <a:xfrm>
              <a:off x="5221288" y="1757363"/>
              <a:ext cx="679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s-CL" altLang="es-CL" sz="700" dirty="0">
                  <a:solidFill>
                    <a:srgbClr val="5E5E5E"/>
                  </a:solidFill>
                </a:rPr>
                <a:t>1°Producc.</a:t>
              </a:r>
            </a:p>
          </p:txBody>
        </p:sp>
        <p:sp>
          <p:nvSpPr>
            <p:cNvPr id="84" name="Elipse 83">
              <a:extLst>
                <a:ext uri="{FF2B5EF4-FFF2-40B4-BE49-F238E27FC236}">
                  <a16:creationId xmlns:a16="http://schemas.microsoft.com/office/drawing/2014/main" id="{B3B475D7-7D9C-D573-CD6E-B8920484B2FE}"/>
                </a:ext>
              </a:extLst>
            </p:cNvPr>
            <p:cNvSpPr/>
            <p:nvPr/>
          </p:nvSpPr>
          <p:spPr bwMode="auto">
            <a:xfrm>
              <a:off x="5424488" y="3282950"/>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85" name="Elipse 84">
              <a:extLst>
                <a:ext uri="{FF2B5EF4-FFF2-40B4-BE49-F238E27FC236}">
                  <a16:creationId xmlns:a16="http://schemas.microsoft.com/office/drawing/2014/main" id="{9BE59214-6E9E-6E16-DA26-C010D09FDB09}"/>
                </a:ext>
              </a:extLst>
            </p:cNvPr>
            <p:cNvSpPr/>
            <p:nvPr/>
          </p:nvSpPr>
          <p:spPr bwMode="auto">
            <a:xfrm>
              <a:off x="5424488" y="2595563"/>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86" name="Elipse 85">
              <a:extLst>
                <a:ext uri="{FF2B5EF4-FFF2-40B4-BE49-F238E27FC236}">
                  <a16:creationId xmlns:a16="http://schemas.microsoft.com/office/drawing/2014/main" id="{C9E205EF-B345-85EA-E253-AAA919A32C0B}"/>
                </a:ext>
              </a:extLst>
            </p:cNvPr>
            <p:cNvSpPr/>
            <p:nvPr/>
          </p:nvSpPr>
          <p:spPr bwMode="auto">
            <a:xfrm>
              <a:off x="5424488" y="2938463"/>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87" name="Elipse 86">
              <a:extLst>
                <a:ext uri="{FF2B5EF4-FFF2-40B4-BE49-F238E27FC236}">
                  <a16:creationId xmlns:a16="http://schemas.microsoft.com/office/drawing/2014/main" id="{8C75F7C3-B229-28E4-60BC-71363211BA10}"/>
                </a:ext>
              </a:extLst>
            </p:cNvPr>
            <p:cNvSpPr/>
            <p:nvPr/>
          </p:nvSpPr>
          <p:spPr bwMode="auto">
            <a:xfrm>
              <a:off x="5414963" y="3627438"/>
              <a:ext cx="130175" cy="1492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grpSp>
      <p:sp>
        <p:nvSpPr>
          <p:cNvPr id="95" name="Title 1">
            <a:extLst>
              <a:ext uri="{FF2B5EF4-FFF2-40B4-BE49-F238E27FC236}">
                <a16:creationId xmlns:a16="http://schemas.microsoft.com/office/drawing/2014/main" id="{35DE00F0-1C32-61E4-0894-1CF95825F03E}"/>
              </a:ext>
            </a:extLst>
          </p:cNvPr>
          <p:cNvSpPr txBox="1">
            <a:spLocks/>
          </p:cNvSpPr>
          <p:nvPr/>
        </p:nvSpPr>
        <p:spPr bwMode="auto">
          <a:xfrm>
            <a:off x="658808" y="1001378"/>
            <a:ext cx="10001102" cy="1480939"/>
          </a:xfrm>
          <a:prstGeom prst="rect">
            <a:avLst/>
          </a:prstGeom>
          <a:noFill/>
          <a:ln w="9525">
            <a:noFill/>
            <a:miter lim="800000"/>
            <a:headEnd/>
            <a:tailEnd/>
          </a:ln>
          <a:effectLst/>
        </p:spPr>
        <p:txBody>
          <a:bodyPr vert="horz" wrap="square" lIns="0" tIns="31895" rIns="0" bIns="0" numCol="1" anchor="t" anchorCtr="0" compatLnSpc="1">
            <a:prstTxWarp prst="textNoShape">
              <a:avLst/>
            </a:prstTxWarp>
          </a:bodyPr>
          <a:lstStyle>
            <a:lvl1pPr algn="l" rtl="0" eaLnBrk="1" fontAlgn="base" hangingPunct="1">
              <a:lnSpc>
                <a:spcPct val="95000"/>
              </a:lnSpc>
              <a:spcBef>
                <a:spcPct val="0"/>
              </a:spcBef>
              <a:spcAft>
                <a:spcPct val="0"/>
              </a:spcAft>
              <a:defRPr sz="1984" b="1">
                <a:solidFill>
                  <a:srgbClr val="646464"/>
                </a:solidFill>
                <a:latin typeface="EYInterstate Light" pitchFamily="2" charset="0"/>
                <a:ea typeface="+mj-ea"/>
                <a:cs typeface="+mj-cs"/>
              </a:defRPr>
            </a:lvl1pPr>
            <a:lvl2pPr algn="l" rtl="0" eaLnBrk="1" fontAlgn="base" hangingPunct="1">
              <a:lnSpc>
                <a:spcPct val="85000"/>
              </a:lnSpc>
              <a:spcBef>
                <a:spcPct val="0"/>
              </a:spcBef>
              <a:spcAft>
                <a:spcPct val="0"/>
              </a:spcAft>
              <a:defRPr sz="3307" b="1">
                <a:solidFill>
                  <a:srgbClr val="646464"/>
                </a:solidFill>
                <a:latin typeface="Arial" charset="0"/>
              </a:defRPr>
            </a:lvl2pPr>
            <a:lvl3pPr algn="l" rtl="0" eaLnBrk="1" fontAlgn="base" hangingPunct="1">
              <a:lnSpc>
                <a:spcPct val="85000"/>
              </a:lnSpc>
              <a:spcBef>
                <a:spcPct val="0"/>
              </a:spcBef>
              <a:spcAft>
                <a:spcPct val="0"/>
              </a:spcAft>
              <a:defRPr sz="3307" b="1">
                <a:solidFill>
                  <a:srgbClr val="646464"/>
                </a:solidFill>
                <a:latin typeface="Arial" charset="0"/>
              </a:defRPr>
            </a:lvl3pPr>
            <a:lvl4pPr algn="l" rtl="0" eaLnBrk="1" fontAlgn="base" hangingPunct="1">
              <a:lnSpc>
                <a:spcPct val="85000"/>
              </a:lnSpc>
              <a:spcBef>
                <a:spcPct val="0"/>
              </a:spcBef>
              <a:spcAft>
                <a:spcPct val="0"/>
              </a:spcAft>
              <a:defRPr sz="3307" b="1">
                <a:solidFill>
                  <a:srgbClr val="646464"/>
                </a:solidFill>
                <a:latin typeface="Arial" charset="0"/>
              </a:defRPr>
            </a:lvl4pPr>
            <a:lvl5pPr algn="l" rtl="0" eaLnBrk="1" fontAlgn="base" hangingPunct="1">
              <a:lnSpc>
                <a:spcPct val="85000"/>
              </a:lnSpc>
              <a:spcBef>
                <a:spcPct val="0"/>
              </a:spcBef>
              <a:spcAft>
                <a:spcPct val="0"/>
              </a:spcAft>
              <a:defRPr sz="3307" b="1">
                <a:solidFill>
                  <a:srgbClr val="646464"/>
                </a:solidFill>
                <a:latin typeface="Arial" charset="0"/>
              </a:defRPr>
            </a:lvl5pPr>
            <a:lvl6pPr marL="504017" algn="l" rtl="0" eaLnBrk="1" fontAlgn="base" hangingPunct="1">
              <a:lnSpc>
                <a:spcPct val="85000"/>
              </a:lnSpc>
              <a:spcBef>
                <a:spcPct val="0"/>
              </a:spcBef>
              <a:spcAft>
                <a:spcPct val="0"/>
              </a:spcAft>
              <a:defRPr sz="3307" b="1">
                <a:solidFill>
                  <a:srgbClr val="646464"/>
                </a:solidFill>
                <a:latin typeface="Arial" charset="0"/>
              </a:defRPr>
            </a:lvl6pPr>
            <a:lvl7pPr marL="1008035" algn="l" rtl="0" eaLnBrk="1" fontAlgn="base" hangingPunct="1">
              <a:lnSpc>
                <a:spcPct val="85000"/>
              </a:lnSpc>
              <a:spcBef>
                <a:spcPct val="0"/>
              </a:spcBef>
              <a:spcAft>
                <a:spcPct val="0"/>
              </a:spcAft>
              <a:defRPr sz="3307" b="1">
                <a:solidFill>
                  <a:srgbClr val="646464"/>
                </a:solidFill>
                <a:latin typeface="Arial" charset="0"/>
              </a:defRPr>
            </a:lvl7pPr>
            <a:lvl8pPr marL="1512052" algn="l" rtl="0" eaLnBrk="1" fontAlgn="base" hangingPunct="1">
              <a:lnSpc>
                <a:spcPct val="85000"/>
              </a:lnSpc>
              <a:spcBef>
                <a:spcPct val="0"/>
              </a:spcBef>
              <a:spcAft>
                <a:spcPct val="0"/>
              </a:spcAft>
              <a:defRPr sz="3307" b="1">
                <a:solidFill>
                  <a:srgbClr val="646464"/>
                </a:solidFill>
                <a:latin typeface="Arial" charset="0"/>
              </a:defRPr>
            </a:lvl8pPr>
            <a:lvl9pPr marL="2016069" algn="l" rtl="0" eaLnBrk="1" fontAlgn="base" hangingPunct="1">
              <a:lnSpc>
                <a:spcPct val="85000"/>
              </a:lnSpc>
              <a:spcBef>
                <a:spcPct val="0"/>
              </a:spcBef>
              <a:spcAft>
                <a:spcPct val="0"/>
              </a:spcAft>
              <a:defRPr sz="3307" b="1">
                <a:solidFill>
                  <a:srgbClr val="646464"/>
                </a:solidFill>
                <a:latin typeface="Arial" charset="0"/>
              </a:defRPr>
            </a:lvl9pPr>
          </a:lstStyle>
          <a:p>
            <a:pPr defTabSz="457200">
              <a:defRPr/>
            </a:pPr>
            <a:r>
              <a:rPr lang="es-CL" sz="1600" kern="0" dirty="0">
                <a:solidFill>
                  <a:srgbClr val="1E376C"/>
                </a:solidFill>
                <a:latin typeface="EYInterstate Light"/>
              </a:rPr>
              <a:t>TOMA DE DATOS Y ANALISIS</a:t>
            </a:r>
          </a:p>
          <a:p>
            <a:pPr defTabSz="457200">
              <a:defRPr/>
            </a:pPr>
            <a:endParaRPr lang="es-CL" sz="1600" kern="0" dirty="0">
              <a:solidFill>
                <a:srgbClr val="1E376C"/>
              </a:solidFill>
              <a:latin typeface="EYInterstate Light"/>
            </a:endParaRPr>
          </a:p>
          <a:p>
            <a:pPr marL="285750" indent="-285750" defTabSz="457200">
              <a:buFont typeface="Wingdings"/>
              <a:buChar char="Ø"/>
              <a:defRPr/>
            </a:pPr>
            <a:r>
              <a:rPr lang="es-CL" sz="1600" b="0" kern="0" dirty="0">
                <a:solidFill>
                  <a:srgbClr val="1E376C"/>
                </a:solidFill>
                <a:latin typeface="EYInterstate Light"/>
              </a:rPr>
              <a:t>Se instalan 2 geófonos empotrados con coordenadas conocidas y se divide tronadura con 2 tipos de secuencias de interés.</a:t>
            </a:r>
          </a:p>
          <a:p>
            <a:pPr marL="285750" indent="-285750" defTabSz="457200">
              <a:buFont typeface="Wingdings"/>
              <a:buChar char="Ø"/>
              <a:defRPr/>
            </a:pPr>
            <a:r>
              <a:rPr lang="es-CL" sz="1600" b="0" kern="0" dirty="0">
                <a:solidFill>
                  <a:srgbClr val="1E376C"/>
                </a:solidFill>
                <a:latin typeface="EYInterstate Light"/>
              </a:rPr>
              <a:t>Posteriormente se analizan </a:t>
            </a:r>
            <a:r>
              <a:rPr lang="es-CL" sz="1600" b="0" kern="0" dirty="0" err="1">
                <a:solidFill>
                  <a:srgbClr val="1E376C"/>
                </a:solidFill>
                <a:latin typeface="EYInterstate Light"/>
              </a:rPr>
              <a:t>peack</a:t>
            </a:r>
            <a:r>
              <a:rPr lang="es-CL" sz="1600" b="0" kern="0" dirty="0">
                <a:solidFill>
                  <a:srgbClr val="1E376C"/>
                </a:solidFill>
                <a:latin typeface="EYInterstate Light"/>
              </a:rPr>
              <a:t> de vibración de cada secuencia.</a:t>
            </a:r>
          </a:p>
        </p:txBody>
      </p:sp>
      <p:sp>
        <p:nvSpPr>
          <p:cNvPr id="96" name="CuadroTexto 68">
            <a:extLst>
              <a:ext uri="{FF2B5EF4-FFF2-40B4-BE49-F238E27FC236}">
                <a16:creationId xmlns:a16="http://schemas.microsoft.com/office/drawing/2014/main" id="{037D5DF0-4C61-E8C6-B700-5CFE6C560474}"/>
              </a:ext>
            </a:extLst>
          </p:cNvPr>
          <p:cNvSpPr txBox="1">
            <a:spLocks noChangeArrowheads="1"/>
          </p:cNvSpPr>
          <p:nvPr/>
        </p:nvSpPr>
        <p:spPr bwMode="auto">
          <a:xfrm>
            <a:off x="1907567" y="3510107"/>
            <a:ext cx="55015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s-CL" altLang="es-CL" sz="700" b="1" dirty="0">
                <a:solidFill>
                  <a:srgbClr val="5E5E5E"/>
                </a:solidFill>
              </a:rPr>
              <a:t>Buffer 2 </a:t>
            </a:r>
          </a:p>
        </p:txBody>
      </p:sp>
      <p:sp>
        <p:nvSpPr>
          <p:cNvPr id="97" name="Rectángulo 96">
            <a:extLst>
              <a:ext uri="{FF2B5EF4-FFF2-40B4-BE49-F238E27FC236}">
                <a16:creationId xmlns:a16="http://schemas.microsoft.com/office/drawing/2014/main" id="{C9CC5B41-EE6B-1CAA-5659-15A06863210D}"/>
              </a:ext>
            </a:extLst>
          </p:cNvPr>
          <p:cNvSpPr/>
          <p:nvPr/>
        </p:nvSpPr>
        <p:spPr>
          <a:xfrm>
            <a:off x="7510711" y="4746773"/>
            <a:ext cx="109411" cy="18370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9" name="CuadroTexto 98">
            <a:extLst>
              <a:ext uri="{FF2B5EF4-FFF2-40B4-BE49-F238E27FC236}">
                <a16:creationId xmlns:a16="http://schemas.microsoft.com/office/drawing/2014/main" id="{48B67A43-38D1-E52C-6870-D770EA8DF4E4}"/>
              </a:ext>
            </a:extLst>
          </p:cNvPr>
          <p:cNvSpPr txBox="1"/>
          <p:nvPr/>
        </p:nvSpPr>
        <p:spPr>
          <a:xfrm>
            <a:off x="3653453" y="3920285"/>
            <a:ext cx="1144865" cy="215444"/>
          </a:xfrm>
          <a:prstGeom prst="rect">
            <a:avLst/>
          </a:prstGeom>
          <a:noFill/>
        </p:spPr>
        <p:txBody>
          <a:bodyPr wrap="none" rtlCol="0">
            <a:spAutoFit/>
          </a:bodyPr>
          <a:lstStyle/>
          <a:p>
            <a:r>
              <a:rPr lang="es-CL" sz="800" b="1" dirty="0"/>
              <a:t>SECUENCIA TIPO 1</a:t>
            </a:r>
          </a:p>
        </p:txBody>
      </p:sp>
      <p:sp>
        <p:nvSpPr>
          <p:cNvPr id="103" name="Rectángulo 102">
            <a:extLst>
              <a:ext uri="{FF2B5EF4-FFF2-40B4-BE49-F238E27FC236}">
                <a16:creationId xmlns:a16="http://schemas.microsoft.com/office/drawing/2014/main" id="{47F61D9F-E9C0-1D70-1452-5CA5755A9489}"/>
              </a:ext>
            </a:extLst>
          </p:cNvPr>
          <p:cNvSpPr/>
          <p:nvPr/>
        </p:nvSpPr>
        <p:spPr>
          <a:xfrm>
            <a:off x="7510711" y="3679402"/>
            <a:ext cx="109411" cy="106737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15" name="Conector recto 114">
            <a:extLst>
              <a:ext uri="{FF2B5EF4-FFF2-40B4-BE49-F238E27FC236}">
                <a16:creationId xmlns:a16="http://schemas.microsoft.com/office/drawing/2014/main" id="{EABD28E0-9EFD-717A-6016-F4F97850EAF3}"/>
              </a:ext>
            </a:extLst>
          </p:cNvPr>
          <p:cNvCxnSpPr/>
          <p:nvPr/>
        </p:nvCxnSpPr>
        <p:spPr>
          <a:xfrm>
            <a:off x="5253393" y="3703558"/>
            <a:ext cx="6712120" cy="7304"/>
          </a:xfrm>
          <a:prstGeom prst="line">
            <a:avLst/>
          </a:prstGeom>
          <a:ln>
            <a:solidFill>
              <a:srgbClr val="080808"/>
            </a:solidFill>
            <a:prstDash val="dash"/>
          </a:ln>
        </p:spPr>
        <p:style>
          <a:lnRef idx="1">
            <a:schemeClr val="accent1"/>
          </a:lnRef>
          <a:fillRef idx="0">
            <a:schemeClr val="accent1"/>
          </a:fillRef>
          <a:effectRef idx="0">
            <a:schemeClr val="accent1"/>
          </a:effectRef>
          <a:fontRef idx="minor">
            <a:schemeClr val="tx1"/>
          </a:fontRef>
        </p:style>
      </p:cxnSp>
      <p:sp>
        <p:nvSpPr>
          <p:cNvPr id="139" name="Forma libre: forma 138">
            <a:extLst>
              <a:ext uri="{FF2B5EF4-FFF2-40B4-BE49-F238E27FC236}">
                <a16:creationId xmlns:a16="http://schemas.microsoft.com/office/drawing/2014/main" id="{5B9C3206-D0A2-5656-4EF5-660934BB16BA}"/>
              </a:ext>
            </a:extLst>
          </p:cNvPr>
          <p:cNvSpPr/>
          <p:nvPr/>
        </p:nvSpPr>
        <p:spPr>
          <a:xfrm>
            <a:off x="9227402" y="3097620"/>
            <a:ext cx="1032095" cy="543292"/>
          </a:xfrm>
          <a:custGeom>
            <a:avLst/>
            <a:gdLst>
              <a:gd name="connsiteX0" fmla="*/ 1032095 w 1032095"/>
              <a:gd name="connsiteY0" fmla="*/ 543292 h 543292"/>
              <a:gd name="connsiteX1" fmla="*/ 869132 w 1032095"/>
              <a:gd name="connsiteY1" fmla="*/ 84 h 543292"/>
              <a:gd name="connsiteX2" fmla="*/ 624689 w 1032095"/>
              <a:gd name="connsiteY2" fmla="*/ 498024 h 543292"/>
              <a:gd name="connsiteX3" fmla="*/ 416459 w 1032095"/>
              <a:gd name="connsiteY3" fmla="*/ 45351 h 543292"/>
              <a:gd name="connsiteX4" fmla="*/ 244443 w 1032095"/>
              <a:gd name="connsiteY4" fmla="*/ 498024 h 543292"/>
              <a:gd name="connsiteX5" fmla="*/ 153908 w 1032095"/>
              <a:gd name="connsiteY5" fmla="*/ 280741 h 543292"/>
              <a:gd name="connsiteX6" fmla="*/ 0 w 1032095"/>
              <a:gd name="connsiteY6" fmla="*/ 289795 h 54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095" h="543292">
                <a:moveTo>
                  <a:pt x="1032095" y="543292"/>
                </a:moveTo>
                <a:cubicBezTo>
                  <a:pt x="984564" y="275460"/>
                  <a:pt x="937033" y="7629"/>
                  <a:pt x="869132" y="84"/>
                </a:cubicBezTo>
                <a:cubicBezTo>
                  <a:pt x="801231" y="-7461"/>
                  <a:pt x="700134" y="490480"/>
                  <a:pt x="624689" y="498024"/>
                </a:cubicBezTo>
                <a:cubicBezTo>
                  <a:pt x="549244" y="505568"/>
                  <a:pt x="479833" y="45351"/>
                  <a:pt x="416459" y="45351"/>
                </a:cubicBezTo>
                <a:cubicBezTo>
                  <a:pt x="353085" y="45351"/>
                  <a:pt x="288201" y="458792"/>
                  <a:pt x="244443" y="498024"/>
                </a:cubicBezTo>
                <a:cubicBezTo>
                  <a:pt x="200685" y="537256"/>
                  <a:pt x="194648" y="315446"/>
                  <a:pt x="153908" y="280741"/>
                </a:cubicBezTo>
                <a:cubicBezTo>
                  <a:pt x="113168" y="246036"/>
                  <a:pt x="56584" y="267915"/>
                  <a:pt x="0" y="28979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0" name="Triángulo isósceles 139">
            <a:extLst>
              <a:ext uri="{FF2B5EF4-FFF2-40B4-BE49-F238E27FC236}">
                <a16:creationId xmlns:a16="http://schemas.microsoft.com/office/drawing/2014/main" id="{3332D754-E81F-7BF3-D293-3ADFA44EAC08}"/>
              </a:ext>
            </a:extLst>
          </p:cNvPr>
          <p:cNvSpPr/>
          <p:nvPr/>
        </p:nvSpPr>
        <p:spPr>
          <a:xfrm rot="16200000">
            <a:off x="9102923" y="3340024"/>
            <a:ext cx="99683" cy="1182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1" name="Forma libre: forma 140">
            <a:extLst>
              <a:ext uri="{FF2B5EF4-FFF2-40B4-BE49-F238E27FC236}">
                <a16:creationId xmlns:a16="http://schemas.microsoft.com/office/drawing/2014/main" id="{1F4E778A-7221-C28A-938A-77EA4958EE1C}"/>
              </a:ext>
            </a:extLst>
          </p:cNvPr>
          <p:cNvSpPr/>
          <p:nvPr/>
        </p:nvSpPr>
        <p:spPr>
          <a:xfrm>
            <a:off x="9216609" y="2748256"/>
            <a:ext cx="1032095" cy="543292"/>
          </a:xfrm>
          <a:custGeom>
            <a:avLst/>
            <a:gdLst>
              <a:gd name="connsiteX0" fmla="*/ 1032095 w 1032095"/>
              <a:gd name="connsiteY0" fmla="*/ 543292 h 543292"/>
              <a:gd name="connsiteX1" fmla="*/ 869132 w 1032095"/>
              <a:gd name="connsiteY1" fmla="*/ 84 h 543292"/>
              <a:gd name="connsiteX2" fmla="*/ 624689 w 1032095"/>
              <a:gd name="connsiteY2" fmla="*/ 498024 h 543292"/>
              <a:gd name="connsiteX3" fmla="*/ 416459 w 1032095"/>
              <a:gd name="connsiteY3" fmla="*/ 45351 h 543292"/>
              <a:gd name="connsiteX4" fmla="*/ 244443 w 1032095"/>
              <a:gd name="connsiteY4" fmla="*/ 498024 h 543292"/>
              <a:gd name="connsiteX5" fmla="*/ 153908 w 1032095"/>
              <a:gd name="connsiteY5" fmla="*/ 280741 h 543292"/>
              <a:gd name="connsiteX6" fmla="*/ 0 w 1032095"/>
              <a:gd name="connsiteY6" fmla="*/ 289795 h 54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095" h="543292">
                <a:moveTo>
                  <a:pt x="1032095" y="543292"/>
                </a:moveTo>
                <a:cubicBezTo>
                  <a:pt x="984564" y="275460"/>
                  <a:pt x="937033" y="7629"/>
                  <a:pt x="869132" y="84"/>
                </a:cubicBezTo>
                <a:cubicBezTo>
                  <a:pt x="801231" y="-7461"/>
                  <a:pt x="700134" y="490480"/>
                  <a:pt x="624689" y="498024"/>
                </a:cubicBezTo>
                <a:cubicBezTo>
                  <a:pt x="549244" y="505568"/>
                  <a:pt x="479833" y="45351"/>
                  <a:pt x="416459" y="45351"/>
                </a:cubicBezTo>
                <a:cubicBezTo>
                  <a:pt x="353085" y="45351"/>
                  <a:pt x="288201" y="458792"/>
                  <a:pt x="244443" y="498024"/>
                </a:cubicBezTo>
                <a:cubicBezTo>
                  <a:pt x="200685" y="537256"/>
                  <a:pt x="194648" y="315446"/>
                  <a:pt x="153908" y="280741"/>
                </a:cubicBezTo>
                <a:cubicBezTo>
                  <a:pt x="113168" y="246036"/>
                  <a:pt x="56584" y="267915"/>
                  <a:pt x="0" y="289795"/>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2" name="Triángulo isósceles 141">
            <a:extLst>
              <a:ext uri="{FF2B5EF4-FFF2-40B4-BE49-F238E27FC236}">
                <a16:creationId xmlns:a16="http://schemas.microsoft.com/office/drawing/2014/main" id="{003AEFD2-42AB-D511-E587-1544F01F8FE8}"/>
              </a:ext>
            </a:extLst>
          </p:cNvPr>
          <p:cNvSpPr/>
          <p:nvPr/>
        </p:nvSpPr>
        <p:spPr>
          <a:xfrm rot="16200000">
            <a:off x="9120705" y="2990660"/>
            <a:ext cx="99683" cy="118271"/>
          </a:xfrm>
          <a:prstGeom prst="triangle">
            <a:avLst/>
          </a:prstGeom>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3" name="Forma libre: forma 142">
            <a:extLst>
              <a:ext uri="{FF2B5EF4-FFF2-40B4-BE49-F238E27FC236}">
                <a16:creationId xmlns:a16="http://schemas.microsoft.com/office/drawing/2014/main" id="{DC1149EC-0A85-B95E-97C0-E126D3DFA1C3}"/>
              </a:ext>
            </a:extLst>
          </p:cNvPr>
          <p:cNvSpPr/>
          <p:nvPr/>
        </p:nvSpPr>
        <p:spPr>
          <a:xfrm>
            <a:off x="9226210" y="2371290"/>
            <a:ext cx="1032095" cy="543292"/>
          </a:xfrm>
          <a:custGeom>
            <a:avLst/>
            <a:gdLst>
              <a:gd name="connsiteX0" fmla="*/ 1032095 w 1032095"/>
              <a:gd name="connsiteY0" fmla="*/ 543292 h 543292"/>
              <a:gd name="connsiteX1" fmla="*/ 869132 w 1032095"/>
              <a:gd name="connsiteY1" fmla="*/ 84 h 543292"/>
              <a:gd name="connsiteX2" fmla="*/ 624689 w 1032095"/>
              <a:gd name="connsiteY2" fmla="*/ 498024 h 543292"/>
              <a:gd name="connsiteX3" fmla="*/ 416459 w 1032095"/>
              <a:gd name="connsiteY3" fmla="*/ 45351 h 543292"/>
              <a:gd name="connsiteX4" fmla="*/ 244443 w 1032095"/>
              <a:gd name="connsiteY4" fmla="*/ 498024 h 543292"/>
              <a:gd name="connsiteX5" fmla="*/ 153908 w 1032095"/>
              <a:gd name="connsiteY5" fmla="*/ 280741 h 543292"/>
              <a:gd name="connsiteX6" fmla="*/ 0 w 1032095"/>
              <a:gd name="connsiteY6" fmla="*/ 289795 h 54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095" h="543292">
                <a:moveTo>
                  <a:pt x="1032095" y="543292"/>
                </a:moveTo>
                <a:cubicBezTo>
                  <a:pt x="984564" y="275460"/>
                  <a:pt x="937033" y="7629"/>
                  <a:pt x="869132" y="84"/>
                </a:cubicBezTo>
                <a:cubicBezTo>
                  <a:pt x="801231" y="-7461"/>
                  <a:pt x="700134" y="490480"/>
                  <a:pt x="624689" y="498024"/>
                </a:cubicBezTo>
                <a:cubicBezTo>
                  <a:pt x="549244" y="505568"/>
                  <a:pt x="479833" y="45351"/>
                  <a:pt x="416459" y="45351"/>
                </a:cubicBezTo>
                <a:cubicBezTo>
                  <a:pt x="353085" y="45351"/>
                  <a:pt x="288201" y="458792"/>
                  <a:pt x="244443" y="498024"/>
                </a:cubicBezTo>
                <a:cubicBezTo>
                  <a:pt x="200685" y="537256"/>
                  <a:pt x="194648" y="315446"/>
                  <a:pt x="153908" y="280741"/>
                </a:cubicBezTo>
                <a:cubicBezTo>
                  <a:pt x="113168" y="246036"/>
                  <a:pt x="56584" y="267915"/>
                  <a:pt x="0" y="289795"/>
                </a:cubicBezTo>
              </a:path>
            </a:pathLst>
          </a:cu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4" name="Triángulo isósceles 143">
            <a:extLst>
              <a:ext uri="{FF2B5EF4-FFF2-40B4-BE49-F238E27FC236}">
                <a16:creationId xmlns:a16="http://schemas.microsoft.com/office/drawing/2014/main" id="{56765237-5E82-0AA5-24FA-D31923569876}"/>
              </a:ext>
            </a:extLst>
          </p:cNvPr>
          <p:cNvSpPr/>
          <p:nvPr/>
        </p:nvSpPr>
        <p:spPr>
          <a:xfrm rot="16200000">
            <a:off x="9130306" y="2613694"/>
            <a:ext cx="99683" cy="118271"/>
          </a:xfrm>
          <a:prstGeom prst="triangle">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5" name="CuadroTexto 144">
            <a:extLst>
              <a:ext uri="{FF2B5EF4-FFF2-40B4-BE49-F238E27FC236}">
                <a16:creationId xmlns:a16="http://schemas.microsoft.com/office/drawing/2014/main" id="{CDEF3944-C4BC-8856-77BE-115E0F532AAA}"/>
              </a:ext>
            </a:extLst>
          </p:cNvPr>
          <p:cNvSpPr txBox="1"/>
          <p:nvPr/>
        </p:nvSpPr>
        <p:spPr>
          <a:xfrm>
            <a:off x="10230922" y="2375107"/>
            <a:ext cx="325730" cy="369332"/>
          </a:xfrm>
          <a:prstGeom prst="rect">
            <a:avLst/>
          </a:prstGeom>
          <a:noFill/>
        </p:spPr>
        <p:txBody>
          <a:bodyPr wrap="none" rtlCol="0">
            <a:spAutoFit/>
          </a:bodyPr>
          <a:lstStyle/>
          <a:p>
            <a:r>
              <a:rPr lang="es-CL" b="1" dirty="0">
                <a:solidFill>
                  <a:srgbClr val="FFC000"/>
                </a:solidFill>
              </a:rPr>
              <a:t>T</a:t>
            </a:r>
          </a:p>
        </p:txBody>
      </p:sp>
      <p:sp>
        <p:nvSpPr>
          <p:cNvPr id="146" name="CuadroTexto 145">
            <a:extLst>
              <a:ext uri="{FF2B5EF4-FFF2-40B4-BE49-F238E27FC236}">
                <a16:creationId xmlns:a16="http://schemas.microsoft.com/office/drawing/2014/main" id="{0D6A2AB2-C730-2E2C-E2C9-31F6738A514C}"/>
              </a:ext>
            </a:extLst>
          </p:cNvPr>
          <p:cNvSpPr txBox="1"/>
          <p:nvPr/>
        </p:nvSpPr>
        <p:spPr>
          <a:xfrm>
            <a:off x="10263031" y="3327854"/>
            <a:ext cx="338554" cy="369332"/>
          </a:xfrm>
          <a:prstGeom prst="rect">
            <a:avLst/>
          </a:prstGeom>
          <a:noFill/>
        </p:spPr>
        <p:txBody>
          <a:bodyPr wrap="none" rtlCol="0">
            <a:spAutoFit/>
          </a:bodyPr>
          <a:lstStyle/>
          <a:p>
            <a:r>
              <a:rPr lang="es-CL" b="1" dirty="0">
                <a:solidFill>
                  <a:srgbClr val="264F95"/>
                </a:solidFill>
              </a:rPr>
              <a:t>V</a:t>
            </a:r>
          </a:p>
        </p:txBody>
      </p:sp>
      <p:sp>
        <p:nvSpPr>
          <p:cNvPr id="147" name="CuadroTexto 146">
            <a:extLst>
              <a:ext uri="{FF2B5EF4-FFF2-40B4-BE49-F238E27FC236}">
                <a16:creationId xmlns:a16="http://schemas.microsoft.com/office/drawing/2014/main" id="{5FFE6CD6-A5A0-B108-349B-0A1BD02456D1}"/>
              </a:ext>
            </a:extLst>
          </p:cNvPr>
          <p:cNvSpPr txBox="1"/>
          <p:nvPr/>
        </p:nvSpPr>
        <p:spPr>
          <a:xfrm>
            <a:off x="10280077" y="2832261"/>
            <a:ext cx="325730" cy="369332"/>
          </a:xfrm>
          <a:prstGeom prst="rect">
            <a:avLst/>
          </a:prstGeom>
          <a:noFill/>
        </p:spPr>
        <p:txBody>
          <a:bodyPr wrap="none" rtlCol="0">
            <a:spAutoFit/>
          </a:bodyPr>
          <a:lstStyle/>
          <a:p>
            <a:r>
              <a:rPr lang="es-CL" b="1" dirty="0">
                <a:solidFill>
                  <a:srgbClr val="00B050"/>
                </a:solidFill>
              </a:rPr>
              <a:t>L</a:t>
            </a:r>
          </a:p>
        </p:txBody>
      </p:sp>
      <p:sp>
        <p:nvSpPr>
          <p:cNvPr id="10" name="Forma libre: forma 9">
            <a:extLst>
              <a:ext uri="{FF2B5EF4-FFF2-40B4-BE49-F238E27FC236}">
                <a16:creationId xmlns:a16="http://schemas.microsoft.com/office/drawing/2014/main" id="{69F8892C-B049-DD05-D4EC-987AC82776A7}"/>
              </a:ext>
            </a:extLst>
          </p:cNvPr>
          <p:cNvSpPr/>
          <p:nvPr/>
        </p:nvSpPr>
        <p:spPr>
          <a:xfrm>
            <a:off x="5716830" y="2841893"/>
            <a:ext cx="1575020" cy="314692"/>
          </a:xfrm>
          <a:custGeom>
            <a:avLst/>
            <a:gdLst>
              <a:gd name="connsiteX0" fmla="*/ 1032095 w 1032095"/>
              <a:gd name="connsiteY0" fmla="*/ 543292 h 543292"/>
              <a:gd name="connsiteX1" fmla="*/ 869132 w 1032095"/>
              <a:gd name="connsiteY1" fmla="*/ 84 h 543292"/>
              <a:gd name="connsiteX2" fmla="*/ 624689 w 1032095"/>
              <a:gd name="connsiteY2" fmla="*/ 498024 h 543292"/>
              <a:gd name="connsiteX3" fmla="*/ 416459 w 1032095"/>
              <a:gd name="connsiteY3" fmla="*/ 45351 h 543292"/>
              <a:gd name="connsiteX4" fmla="*/ 244443 w 1032095"/>
              <a:gd name="connsiteY4" fmla="*/ 498024 h 543292"/>
              <a:gd name="connsiteX5" fmla="*/ 153908 w 1032095"/>
              <a:gd name="connsiteY5" fmla="*/ 280741 h 543292"/>
              <a:gd name="connsiteX6" fmla="*/ 0 w 1032095"/>
              <a:gd name="connsiteY6" fmla="*/ 289795 h 54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095" h="543292">
                <a:moveTo>
                  <a:pt x="1032095" y="543292"/>
                </a:moveTo>
                <a:cubicBezTo>
                  <a:pt x="984564" y="275460"/>
                  <a:pt x="937033" y="7629"/>
                  <a:pt x="869132" y="84"/>
                </a:cubicBezTo>
                <a:cubicBezTo>
                  <a:pt x="801231" y="-7461"/>
                  <a:pt x="700134" y="490480"/>
                  <a:pt x="624689" y="498024"/>
                </a:cubicBezTo>
                <a:cubicBezTo>
                  <a:pt x="549244" y="505568"/>
                  <a:pt x="479833" y="45351"/>
                  <a:pt x="416459" y="45351"/>
                </a:cubicBezTo>
                <a:cubicBezTo>
                  <a:pt x="353085" y="45351"/>
                  <a:pt x="288201" y="458792"/>
                  <a:pt x="244443" y="498024"/>
                </a:cubicBezTo>
                <a:cubicBezTo>
                  <a:pt x="200685" y="537256"/>
                  <a:pt x="194648" y="315446"/>
                  <a:pt x="153908" y="280741"/>
                </a:cubicBezTo>
                <a:cubicBezTo>
                  <a:pt x="113168" y="246036"/>
                  <a:pt x="56584" y="267915"/>
                  <a:pt x="0" y="289795"/>
                </a:cubicBezTo>
              </a:path>
            </a:pathLst>
          </a:cu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Forma libre: forma 11">
            <a:extLst>
              <a:ext uri="{FF2B5EF4-FFF2-40B4-BE49-F238E27FC236}">
                <a16:creationId xmlns:a16="http://schemas.microsoft.com/office/drawing/2014/main" id="{5A252D08-B0D1-020E-06AD-1EA94119EEBD}"/>
              </a:ext>
            </a:extLst>
          </p:cNvPr>
          <p:cNvSpPr/>
          <p:nvPr/>
        </p:nvSpPr>
        <p:spPr>
          <a:xfrm>
            <a:off x="5688255" y="3089543"/>
            <a:ext cx="1575020" cy="314692"/>
          </a:xfrm>
          <a:custGeom>
            <a:avLst/>
            <a:gdLst>
              <a:gd name="connsiteX0" fmla="*/ 1032095 w 1032095"/>
              <a:gd name="connsiteY0" fmla="*/ 543292 h 543292"/>
              <a:gd name="connsiteX1" fmla="*/ 869132 w 1032095"/>
              <a:gd name="connsiteY1" fmla="*/ 84 h 543292"/>
              <a:gd name="connsiteX2" fmla="*/ 624689 w 1032095"/>
              <a:gd name="connsiteY2" fmla="*/ 498024 h 543292"/>
              <a:gd name="connsiteX3" fmla="*/ 416459 w 1032095"/>
              <a:gd name="connsiteY3" fmla="*/ 45351 h 543292"/>
              <a:gd name="connsiteX4" fmla="*/ 244443 w 1032095"/>
              <a:gd name="connsiteY4" fmla="*/ 498024 h 543292"/>
              <a:gd name="connsiteX5" fmla="*/ 153908 w 1032095"/>
              <a:gd name="connsiteY5" fmla="*/ 280741 h 543292"/>
              <a:gd name="connsiteX6" fmla="*/ 0 w 1032095"/>
              <a:gd name="connsiteY6" fmla="*/ 289795 h 54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095" h="543292">
                <a:moveTo>
                  <a:pt x="1032095" y="543292"/>
                </a:moveTo>
                <a:cubicBezTo>
                  <a:pt x="984564" y="275460"/>
                  <a:pt x="937033" y="7629"/>
                  <a:pt x="869132" y="84"/>
                </a:cubicBezTo>
                <a:cubicBezTo>
                  <a:pt x="801231" y="-7461"/>
                  <a:pt x="700134" y="490480"/>
                  <a:pt x="624689" y="498024"/>
                </a:cubicBezTo>
                <a:cubicBezTo>
                  <a:pt x="549244" y="505568"/>
                  <a:pt x="479833" y="45351"/>
                  <a:pt x="416459" y="45351"/>
                </a:cubicBezTo>
                <a:cubicBezTo>
                  <a:pt x="353085" y="45351"/>
                  <a:pt x="288201" y="458792"/>
                  <a:pt x="244443" y="498024"/>
                </a:cubicBezTo>
                <a:cubicBezTo>
                  <a:pt x="200685" y="537256"/>
                  <a:pt x="194648" y="315446"/>
                  <a:pt x="153908" y="280741"/>
                </a:cubicBezTo>
                <a:cubicBezTo>
                  <a:pt x="113168" y="246036"/>
                  <a:pt x="56584" y="267915"/>
                  <a:pt x="0" y="289795"/>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Forma libre: forma 12">
            <a:extLst>
              <a:ext uri="{FF2B5EF4-FFF2-40B4-BE49-F238E27FC236}">
                <a16:creationId xmlns:a16="http://schemas.microsoft.com/office/drawing/2014/main" id="{FE1C9592-5DBD-3F70-4493-C8D562C15108}"/>
              </a:ext>
            </a:extLst>
          </p:cNvPr>
          <p:cNvSpPr/>
          <p:nvPr/>
        </p:nvSpPr>
        <p:spPr>
          <a:xfrm>
            <a:off x="5678730" y="3356243"/>
            <a:ext cx="1575020" cy="314692"/>
          </a:xfrm>
          <a:custGeom>
            <a:avLst/>
            <a:gdLst>
              <a:gd name="connsiteX0" fmla="*/ 1032095 w 1032095"/>
              <a:gd name="connsiteY0" fmla="*/ 543292 h 543292"/>
              <a:gd name="connsiteX1" fmla="*/ 869132 w 1032095"/>
              <a:gd name="connsiteY1" fmla="*/ 84 h 543292"/>
              <a:gd name="connsiteX2" fmla="*/ 624689 w 1032095"/>
              <a:gd name="connsiteY2" fmla="*/ 498024 h 543292"/>
              <a:gd name="connsiteX3" fmla="*/ 416459 w 1032095"/>
              <a:gd name="connsiteY3" fmla="*/ 45351 h 543292"/>
              <a:gd name="connsiteX4" fmla="*/ 244443 w 1032095"/>
              <a:gd name="connsiteY4" fmla="*/ 498024 h 543292"/>
              <a:gd name="connsiteX5" fmla="*/ 153908 w 1032095"/>
              <a:gd name="connsiteY5" fmla="*/ 280741 h 543292"/>
              <a:gd name="connsiteX6" fmla="*/ 0 w 1032095"/>
              <a:gd name="connsiteY6" fmla="*/ 289795 h 54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095" h="543292">
                <a:moveTo>
                  <a:pt x="1032095" y="543292"/>
                </a:moveTo>
                <a:cubicBezTo>
                  <a:pt x="984564" y="275460"/>
                  <a:pt x="937033" y="7629"/>
                  <a:pt x="869132" y="84"/>
                </a:cubicBezTo>
                <a:cubicBezTo>
                  <a:pt x="801231" y="-7461"/>
                  <a:pt x="700134" y="490480"/>
                  <a:pt x="624689" y="498024"/>
                </a:cubicBezTo>
                <a:cubicBezTo>
                  <a:pt x="549244" y="505568"/>
                  <a:pt x="479833" y="45351"/>
                  <a:pt x="416459" y="45351"/>
                </a:cubicBezTo>
                <a:cubicBezTo>
                  <a:pt x="353085" y="45351"/>
                  <a:pt x="288201" y="458792"/>
                  <a:pt x="244443" y="498024"/>
                </a:cubicBezTo>
                <a:cubicBezTo>
                  <a:pt x="200685" y="537256"/>
                  <a:pt x="194648" y="315446"/>
                  <a:pt x="153908" y="280741"/>
                </a:cubicBezTo>
                <a:cubicBezTo>
                  <a:pt x="113168" y="246036"/>
                  <a:pt x="56584" y="267915"/>
                  <a:pt x="0" y="28979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2D4BCE9B-4084-8002-9C4E-AABD7CC962A5}"/>
              </a:ext>
            </a:extLst>
          </p:cNvPr>
          <p:cNvSpPr txBox="1"/>
          <p:nvPr/>
        </p:nvSpPr>
        <p:spPr>
          <a:xfrm>
            <a:off x="7302642" y="2878318"/>
            <a:ext cx="325730" cy="369332"/>
          </a:xfrm>
          <a:prstGeom prst="rect">
            <a:avLst/>
          </a:prstGeom>
          <a:noFill/>
        </p:spPr>
        <p:txBody>
          <a:bodyPr wrap="none" rtlCol="0">
            <a:spAutoFit/>
          </a:bodyPr>
          <a:lstStyle/>
          <a:p>
            <a:r>
              <a:rPr lang="es-CL" b="1" dirty="0">
                <a:solidFill>
                  <a:srgbClr val="FFC000"/>
                </a:solidFill>
              </a:rPr>
              <a:t>T</a:t>
            </a:r>
          </a:p>
        </p:txBody>
      </p:sp>
      <p:sp>
        <p:nvSpPr>
          <p:cNvPr id="15" name="CuadroTexto 14">
            <a:extLst>
              <a:ext uri="{FF2B5EF4-FFF2-40B4-BE49-F238E27FC236}">
                <a16:creationId xmlns:a16="http://schemas.microsoft.com/office/drawing/2014/main" id="{35A69690-3EE4-D575-C5A1-56C902586D30}"/>
              </a:ext>
            </a:extLst>
          </p:cNvPr>
          <p:cNvSpPr txBox="1"/>
          <p:nvPr/>
        </p:nvSpPr>
        <p:spPr>
          <a:xfrm>
            <a:off x="7308702" y="3427379"/>
            <a:ext cx="338554" cy="369332"/>
          </a:xfrm>
          <a:prstGeom prst="rect">
            <a:avLst/>
          </a:prstGeom>
          <a:noFill/>
        </p:spPr>
        <p:txBody>
          <a:bodyPr wrap="none" rtlCol="0">
            <a:spAutoFit/>
          </a:bodyPr>
          <a:lstStyle/>
          <a:p>
            <a:r>
              <a:rPr lang="es-CL" b="1" dirty="0">
                <a:solidFill>
                  <a:srgbClr val="264F95"/>
                </a:solidFill>
              </a:rPr>
              <a:t>V</a:t>
            </a:r>
          </a:p>
        </p:txBody>
      </p:sp>
      <p:sp>
        <p:nvSpPr>
          <p:cNvPr id="16" name="CuadroTexto 15">
            <a:extLst>
              <a:ext uri="{FF2B5EF4-FFF2-40B4-BE49-F238E27FC236}">
                <a16:creationId xmlns:a16="http://schemas.microsoft.com/office/drawing/2014/main" id="{5C92991F-4C02-8849-3C00-A9F9D2E47E4C}"/>
              </a:ext>
            </a:extLst>
          </p:cNvPr>
          <p:cNvSpPr txBox="1"/>
          <p:nvPr/>
        </p:nvSpPr>
        <p:spPr>
          <a:xfrm>
            <a:off x="7313697" y="3154497"/>
            <a:ext cx="325730" cy="369332"/>
          </a:xfrm>
          <a:prstGeom prst="rect">
            <a:avLst/>
          </a:prstGeom>
          <a:noFill/>
        </p:spPr>
        <p:txBody>
          <a:bodyPr wrap="none" rtlCol="0">
            <a:spAutoFit/>
          </a:bodyPr>
          <a:lstStyle/>
          <a:p>
            <a:r>
              <a:rPr lang="es-CL" b="1" dirty="0">
                <a:solidFill>
                  <a:srgbClr val="00B050"/>
                </a:solidFill>
              </a:rPr>
              <a:t>L</a:t>
            </a:r>
          </a:p>
        </p:txBody>
      </p:sp>
      <p:sp>
        <p:nvSpPr>
          <p:cNvPr id="17" name="Triángulo isósceles 16">
            <a:extLst>
              <a:ext uri="{FF2B5EF4-FFF2-40B4-BE49-F238E27FC236}">
                <a16:creationId xmlns:a16="http://schemas.microsoft.com/office/drawing/2014/main" id="{5B91518F-9DE2-00E1-8FE5-12AE48673F6E}"/>
              </a:ext>
            </a:extLst>
          </p:cNvPr>
          <p:cNvSpPr/>
          <p:nvPr/>
        </p:nvSpPr>
        <p:spPr>
          <a:xfrm rot="16200000">
            <a:off x="5640052" y="2945456"/>
            <a:ext cx="99683" cy="118271"/>
          </a:xfrm>
          <a:prstGeom prst="triangle">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Triángulo isósceles 17">
            <a:extLst>
              <a:ext uri="{FF2B5EF4-FFF2-40B4-BE49-F238E27FC236}">
                <a16:creationId xmlns:a16="http://schemas.microsoft.com/office/drawing/2014/main" id="{C6DB3CD0-76C7-202D-80C8-24CA1A05F12C}"/>
              </a:ext>
            </a:extLst>
          </p:cNvPr>
          <p:cNvSpPr/>
          <p:nvPr/>
        </p:nvSpPr>
        <p:spPr>
          <a:xfrm rot="16200000">
            <a:off x="5620926" y="3198597"/>
            <a:ext cx="99683" cy="118271"/>
          </a:xfrm>
          <a:prstGeom prst="triangle">
            <a:avLst/>
          </a:prstGeom>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Triángulo isósceles 20">
            <a:extLst>
              <a:ext uri="{FF2B5EF4-FFF2-40B4-BE49-F238E27FC236}">
                <a16:creationId xmlns:a16="http://schemas.microsoft.com/office/drawing/2014/main" id="{0F47EDE1-618C-35D7-BBD7-FF5A23BF3562}"/>
              </a:ext>
            </a:extLst>
          </p:cNvPr>
          <p:cNvSpPr/>
          <p:nvPr/>
        </p:nvSpPr>
        <p:spPr>
          <a:xfrm rot="16200000">
            <a:off x="5622194" y="3452710"/>
            <a:ext cx="99683" cy="11827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CuadroTexto 22">
            <a:extLst>
              <a:ext uri="{FF2B5EF4-FFF2-40B4-BE49-F238E27FC236}">
                <a16:creationId xmlns:a16="http://schemas.microsoft.com/office/drawing/2014/main" id="{472BBA56-B952-ADA5-A10D-E75DED86CE6C}"/>
              </a:ext>
            </a:extLst>
          </p:cNvPr>
          <p:cNvSpPr txBox="1"/>
          <p:nvPr/>
        </p:nvSpPr>
        <p:spPr>
          <a:xfrm>
            <a:off x="2220804" y="2261264"/>
            <a:ext cx="9334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400" b="1" dirty="0">
                <a:cs typeface="Arial"/>
              </a:rPr>
              <a:t>PLANTA</a:t>
            </a:r>
            <a:endParaRPr lang="es-ES" sz="1400" b="1" dirty="0"/>
          </a:p>
        </p:txBody>
      </p:sp>
      <p:sp>
        <p:nvSpPr>
          <p:cNvPr id="24" name="CuadroTexto 23">
            <a:extLst>
              <a:ext uri="{FF2B5EF4-FFF2-40B4-BE49-F238E27FC236}">
                <a16:creationId xmlns:a16="http://schemas.microsoft.com/office/drawing/2014/main" id="{206532FA-2153-2DC9-0000-EF2A0F5C742A}"/>
              </a:ext>
            </a:extLst>
          </p:cNvPr>
          <p:cNvSpPr txBox="1"/>
          <p:nvPr/>
        </p:nvSpPr>
        <p:spPr>
          <a:xfrm>
            <a:off x="7837207" y="2261264"/>
            <a:ext cx="8572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400" b="1" dirty="0">
                <a:cs typeface="Arial"/>
              </a:rPr>
              <a:t>PERFIL</a:t>
            </a:r>
            <a:endParaRPr lang="es-ES" sz="1400" b="1" dirty="0"/>
          </a:p>
        </p:txBody>
      </p:sp>
      <p:cxnSp>
        <p:nvCxnSpPr>
          <p:cNvPr id="26" name="Conector recto de flecha 25">
            <a:extLst>
              <a:ext uri="{FF2B5EF4-FFF2-40B4-BE49-F238E27FC236}">
                <a16:creationId xmlns:a16="http://schemas.microsoft.com/office/drawing/2014/main" id="{DEEB49BA-46E0-8257-25B1-2489FCE207EC}"/>
              </a:ext>
            </a:extLst>
          </p:cNvPr>
          <p:cNvCxnSpPr/>
          <p:nvPr/>
        </p:nvCxnSpPr>
        <p:spPr>
          <a:xfrm>
            <a:off x="4827680" y="2599594"/>
            <a:ext cx="0" cy="4248150"/>
          </a:xfrm>
          <a:prstGeom prst="straightConnector1">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9" name="Elipse 8"/>
          <p:cNvSpPr/>
          <p:nvPr/>
        </p:nvSpPr>
        <p:spPr>
          <a:xfrm>
            <a:off x="1267046" y="3458842"/>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8" name="Elipse 87"/>
          <p:cNvSpPr/>
          <p:nvPr/>
        </p:nvSpPr>
        <p:spPr>
          <a:xfrm>
            <a:off x="1272695" y="3750647"/>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9" name="Elipse 88"/>
          <p:cNvSpPr/>
          <p:nvPr/>
        </p:nvSpPr>
        <p:spPr>
          <a:xfrm>
            <a:off x="1277392" y="4042664"/>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Elipse 89"/>
          <p:cNvSpPr/>
          <p:nvPr/>
        </p:nvSpPr>
        <p:spPr>
          <a:xfrm>
            <a:off x="1279841" y="4335346"/>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1" name="Elipse 90"/>
          <p:cNvSpPr/>
          <p:nvPr/>
        </p:nvSpPr>
        <p:spPr>
          <a:xfrm>
            <a:off x="1285490" y="4627151"/>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3" name="Elipse 92"/>
          <p:cNvSpPr/>
          <p:nvPr/>
        </p:nvSpPr>
        <p:spPr>
          <a:xfrm>
            <a:off x="1290187" y="4919168"/>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4" name="Elipse 93"/>
          <p:cNvSpPr/>
          <p:nvPr/>
        </p:nvSpPr>
        <p:spPr>
          <a:xfrm>
            <a:off x="1277169" y="5226857"/>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0" name="Elipse 99"/>
          <p:cNvSpPr/>
          <p:nvPr/>
        </p:nvSpPr>
        <p:spPr>
          <a:xfrm>
            <a:off x="1282818" y="5518662"/>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2" name="Elipse 101"/>
          <p:cNvSpPr/>
          <p:nvPr/>
        </p:nvSpPr>
        <p:spPr>
          <a:xfrm>
            <a:off x="1287515" y="5810679"/>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3" name="Elipse 112">
            <a:extLst>
              <a:ext uri="{FF2B5EF4-FFF2-40B4-BE49-F238E27FC236}">
                <a16:creationId xmlns:a16="http://schemas.microsoft.com/office/drawing/2014/main" id="{7C0757A9-5E0A-CA49-5CCF-D1BE3450D705}"/>
              </a:ext>
            </a:extLst>
          </p:cNvPr>
          <p:cNvSpPr/>
          <p:nvPr/>
        </p:nvSpPr>
        <p:spPr bwMode="auto">
          <a:xfrm>
            <a:off x="995098" y="4178510"/>
            <a:ext cx="114976" cy="133649"/>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cxnSp>
        <p:nvCxnSpPr>
          <p:cNvPr id="33" name="Conector recto de flecha 32"/>
          <p:cNvCxnSpPr>
            <a:stCxn id="60" idx="0"/>
            <a:endCxn id="113" idx="3"/>
          </p:cNvCxnSpPr>
          <p:nvPr/>
        </p:nvCxnSpPr>
        <p:spPr>
          <a:xfrm flipV="1">
            <a:off x="664272" y="4292587"/>
            <a:ext cx="347664" cy="705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ector recto de flecha 113"/>
          <p:cNvCxnSpPr>
            <a:stCxn id="60" idx="2"/>
            <a:endCxn id="3" idx="1"/>
          </p:cNvCxnSpPr>
          <p:nvPr/>
        </p:nvCxnSpPr>
        <p:spPr>
          <a:xfrm>
            <a:off x="664272" y="5213555"/>
            <a:ext cx="325546" cy="763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CuadroTexto 68">
            <a:extLst>
              <a:ext uri="{FF2B5EF4-FFF2-40B4-BE49-F238E27FC236}">
                <a16:creationId xmlns:a16="http://schemas.microsoft.com/office/drawing/2014/main" id="{037D5DF0-4C61-E8C6-B700-5CFE6C560474}"/>
              </a:ext>
            </a:extLst>
          </p:cNvPr>
          <p:cNvSpPr txBox="1">
            <a:spLocks noChangeArrowheads="1"/>
          </p:cNvSpPr>
          <p:nvPr/>
        </p:nvSpPr>
        <p:spPr bwMode="auto">
          <a:xfrm>
            <a:off x="1033154" y="3248412"/>
            <a:ext cx="54373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s-CL" altLang="es-CL" sz="700" b="1" dirty="0" err="1">
                <a:solidFill>
                  <a:srgbClr val="5E5E5E"/>
                </a:solidFill>
              </a:rPr>
              <a:t>precorte</a:t>
            </a:r>
            <a:endParaRPr lang="es-CL" altLang="es-CL" sz="700" b="1" dirty="0">
              <a:solidFill>
                <a:srgbClr val="5E5E5E"/>
              </a:solidFill>
            </a:endParaRPr>
          </a:p>
        </p:txBody>
      </p:sp>
      <p:sp>
        <p:nvSpPr>
          <p:cNvPr id="120" name="Rectángulo 119">
            <a:extLst>
              <a:ext uri="{FF2B5EF4-FFF2-40B4-BE49-F238E27FC236}">
                <a16:creationId xmlns:a16="http://schemas.microsoft.com/office/drawing/2014/main" id="{CB829145-F83B-8F3B-313C-78F3A509D26D}"/>
              </a:ext>
            </a:extLst>
          </p:cNvPr>
          <p:cNvSpPr/>
          <p:nvPr/>
        </p:nvSpPr>
        <p:spPr>
          <a:xfrm>
            <a:off x="5527069" y="3700215"/>
            <a:ext cx="83776" cy="106737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4" name="Rectángulo 123">
            <a:extLst>
              <a:ext uri="{FF2B5EF4-FFF2-40B4-BE49-F238E27FC236}">
                <a16:creationId xmlns:a16="http://schemas.microsoft.com/office/drawing/2014/main" id="{6A61F206-7865-E6F3-1BFB-A56735A6D95A}"/>
              </a:ext>
            </a:extLst>
          </p:cNvPr>
          <p:cNvSpPr/>
          <p:nvPr/>
        </p:nvSpPr>
        <p:spPr>
          <a:xfrm>
            <a:off x="5527068" y="4775607"/>
            <a:ext cx="83778" cy="130508"/>
          </a:xfrm>
          <a:prstGeom prst="rect">
            <a:avLst/>
          </a:prstGeom>
          <a:solidFill>
            <a:srgbClr val="1DFF8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7" name="CuadroTexto 126">
            <a:extLst>
              <a:ext uri="{FF2B5EF4-FFF2-40B4-BE49-F238E27FC236}">
                <a16:creationId xmlns:a16="http://schemas.microsoft.com/office/drawing/2014/main" id="{C3026531-D946-0868-D620-31CA5D44B424}"/>
              </a:ext>
            </a:extLst>
          </p:cNvPr>
          <p:cNvSpPr txBox="1"/>
          <p:nvPr/>
        </p:nvSpPr>
        <p:spPr>
          <a:xfrm>
            <a:off x="5401246" y="4920002"/>
            <a:ext cx="322524" cy="215444"/>
          </a:xfrm>
          <a:prstGeom prst="rect">
            <a:avLst/>
          </a:prstGeom>
          <a:noFill/>
        </p:spPr>
        <p:txBody>
          <a:bodyPr wrap="none" rtlCol="0">
            <a:spAutoFit/>
          </a:bodyPr>
          <a:lstStyle/>
          <a:p>
            <a:r>
              <a:rPr lang="es-CL" sz="800" b="1" dirty="0"/>
              <a:t>G1</a:t>
            </a:r>
          </a:p>
        </p:txBody>
      </p:sp>
      <p:cxnSp>
        <p:nvCxnSpPr>
          <p:cNvPr id="128" name="Conector recto de flecha 127">
            <a:extLst>
              <a:ext uri="{FF2B5EF4-FFF2-40B4-BE49-F238E27FC236}">
                <a16:creationId xmlns:a16="http://schemas.microsoft.com/office/drawing/2014/main" id="{F4759D9D-DC10-94CF-586E-47B7AF5FE8D5}"/>
              </a:ext>
            </a:extLst>
          </p:cNvPr>
          <p:cNvCxnSpPr>
            <a:cxnSpLocks/>
          </p:cNvCxnSpPr>
          <p:nvPr/>
        </p:nvCxnSpPr>
        <p:spPr>
          <a:xfrm>
            <a:off x="5401246" y="3692778"/>
            <a:ext cx="0" cy="1221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9" name="CuadroTexto 128">
            <a:extLst>
              <a:ext uri="{FF2B5EF4-FFF2-40B4-BE49-F238E27FC236}">
                <a16:creationId xmlns:a16="http://schemas.microsoft.com/office/drawing/2014/main" id="{99911156-E2A7-DB46-39D6-29626B2E1D1B}"/>
              </a:ext>
            </a:extLst>
          </p:cNvPr>
          <p:cNvSpPr txBox="1"/>
          <p:nvPr/>
        </p:nvSpPr>
        <p:spPr>
          <a:xfrm>
            <a:off x="5008313" y="4119902"/>
            <a:ext cx="391454" cy="215444"/>
          </a:xfrm>
          <a:prstGeom prst="rect">
            <a:avLst/>
          </a:prstGeom>
          <a:noFill/>
        </p:spPr>
        <p:txBody>
          <a:bodyPr wrap="none" rtlCol="0">
            <a:spAutoFit/>
          </a:bodyPr>
          <a:lstStyle/>
          <a:p>
            <a:r>
              <a:rPr lang="es-CL" sz="800" b="1" dirty="0"/>
              <a:t>7 m.</a:t>
            </a:r>
          </a:p>
        </p:txBody>
      </p:sp>
      <p:sp>
        <p:nvSpPr>
          <p:cNvPr id="43" name="Rectángulo 42"/>
          <p:cNvSpPr/>
          <p:nvPr/>
        </p:nvSpPr>
        <p:spPr>
          <a:xfrm rot="20187636">
            <a:off x="6425548" y="3590805"/>
            <a:ext cx="113758" cy="2972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1" name="Rectángulo 130"/>
          <p:cNvSpPr/>
          <p:nvPr/>
        </p:nvSpPr>
        <p:spPr>
          <a:xfrm rot="20187636">
            <a:off x="6623248" y="4404810"/>
            <a:ext cx="63388" cy="211822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2" name="Elipse 91">
            <a:extLst>
              <a:ext uri="{FF2B5EF4-FFF2-40B4-BE49-F238E27FC236}">
                <a16:creationId xmlns:a16="http://schemas.microsoft.com/office/drawing/2014/main" id="{346CBF7C-AD31-F9AE-5344-728FB3D28008}"/>
              </a:ext>
            </a:extLst>
          </p:cNvPr>
          <p:cNvSpPr/>
          <p:nvPr/>
        </p:nvSpPr>
        <p:spPr bwMode="auto">
          <a:xfrm>
            <a:off x="2998758" y="3364043"/>
            <a:ext cx="162639" cy="1597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08" name="Elipse 107">
            <a:extLst>
              <a:ext uri="{FF2B5EF4-FFF2-40B4-BE49-F238E27FC236}">
                <a16:creationId xmlns:a16="http://schemas.microsoft.com/office/drawing/2014/main" id="{346CBF7C-AD31-F9AE-5344-728FB3D28008}"/>
              </a:ext>
            </a:extLst>
          </p:cNvPr>
          <p:cNvSpPr/>
          <p:nvPr/>
        </p:nvSpPr>
        <p:spPr bwMode="auto">
          <a:xfrm>
            <a:off x="2998757" y="3994391"/>
            <a:ext cx="162639" cy="1597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09" name="Elipse 108">
            <a:extLst>
              <a:ext uri="{FF2B5EF4-FFF2-40B4-BE49-F238E27FC236}">
                <a16:creationId xmlns:a16="http://schemas.microsoft.com/office/drawing/2014/main" id="{346CBF7C-AD31-F9AE-5344-728FB3D28008}"/>
              </a:ext>
            </a:extLst>
          </p:cNvPr>
          <p:cNvSpPr/>
          <p:nvPr/>
        </p:nvSpPr>
        <p:spPr bwMode="auto">
          <a:xfrm>
            <a:off x="3003285" y="4655794"/>
            <a:ext cx="162639" cy="1597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12" name="Elipse 111">
            <a:extLst>
              <a:ext uri="{FF2B5EF4-FFF2-40B4-BE49-F238E27FC236}">
                <a16:creationId xmlns:a16="http://schemas.microsoft.com/office/drawing/2014/main" id="{346CBF7C-AD31-F9AE-5344-728FB3D28008}"/>
              </a:ext>
            </a:extLst>
          </p:cNvPr>
          <p:cNvSpPr/>
          <p:nvPr/>
        </p:nvSpPr>
        <p:spPr bwMode="auto">
          <a:xfrm>
            <a:off x="2981886" y="5239546"/>
            <a:ext cx="162639" cy="1597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17" name="Elipse 116">
            <a:extLst>
              <a:ext uri="{FF2B5EF4-FFF2-40B4-BE49-F238E27FC236}">
                <a16:creationId xmlns:a16="http://schemas.microsoft.com/office/drawing/2014/main" id="{346CBF7C-AD31-F9AE-5344-728FB3D28008}"/>
              </a:ext>
            </a:extLst>
          </p:cNvPr>
          <p:cNvSpPr/>
          <p:nvPr/>
        </p:nvSpPr>
        <p:spPr bwMode="auto">
          <a:xfrm>
            <a:off x="2981885" y="5869894"/>
            <a:ext cx="162639" cy="1597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23" name="Elipse 122">
            <a:extLst>
              <a:ext uri="{FF2B5EF4-FFF2-40B4-BE49-F238E27FC236}">
                <a16:creationId xmlns:a16="http://schemas.microsoft.com/office/drawing/2014/main" id="{346CBF7C-AD31-F9AE-5344-728FB3D28008}"/>
              </a:ext>
            </a:extLst>
          </p:cNvPr>
          <p:cNvSpPr/>
          <p:nvPr/>
        </p:nvSpPr>
        <p:spPr bwMode="auto">
          <a:xfrm>
            <a:off x="3550421" y="3668316"/>
            <a:ext cx="162639" cy="1597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25" name="Elipse 124">
            <a:extLst>
              <a:ext uri="{FF2B5EF4-FFF2-40B4-BE49-F238E27FC236}">
                <a16:creationId xmlns:a16="http://schemas.microsoft.com/office/drawing/2014/main" id="{346CBF7C-AD31-F9AE-5344-728FB3D28008}"/>
              </a:ext>
            </a:extLst>
          </p:cNvPr>
          <p:cNvSpPr/>
          <p:nvPr/>
        </p:nvSpPr>
        <p:spPr bwMode="auto">
          <a:xfrm>
            <a:off x="3550420" y="4298664"/>
            <a:ext cx="162639" cy="1597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26" name="Elipse 125">
            <a:extLst>
              <a:ext uri="{FF2B5EF4-FFF2-40B4-BE49-F238E27FC236}">
                <a16:creationId xmlns:a16="http://schemas.microsoft.com/office/drawing/2014/main" id="{346CBF7C-AD31-F9AE-5344-728FB3D28008}"/>
              </a:ext>
            </a:extLst>
          </p:cNvPr>
          <p:cNvSpPr/>
          <p:nvPr/>
        </p:nvSpPr>
        <p:spPr bwMode="auto">
          <a:xfrm>
            <a:off x="3554948" y="4960067"/>
            <a:ext cx="162639" cy="1597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30" name="Elipse 129">
            <a:extLst>
              <a:ext uri="{FF2B5EF4-FFF2-40B4-BE49-F238E27FC236}">
                <a16:creationId xmlns:a16="http://schemas.microsoft.com/office/drawing/2014/main" id="{346CBF7C-AD31-F9AE-5344-728FB3D28008}"/>
              </a:ext>
            </a:extLst>
          </p:cNvPr>
          <p:cNvSpPr/>
          <p:nvPr/>
        </p:nvSpPr>
        <p:spPr bwMode="auto">
          <a:xfrm>
            <a:off x="3533549" y="5543819"/>
            <a:ext cx="162639" cy="1597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32" name="Elipse 131">
            <a:extLst>
              <a:ext uri="{FF2B5EF4-FFF2-40B4-BE49-F238E27FC236}">
                <a16:creationId xmlns:a16="http://schemas.microsoft.com/office/drawing/2014/main" id="{346CBF7C-AD31-F9AE-5344-728FB3D28008}"/>
              </a:ext>
            </a:extLst>
          </p:cNvPr>
          <p:cNvSpPr/>
          <p:nvPr/>
        </p:nvSpPr>
        <p:spPr bwMode="auto">
          <a:xfrm>
            <a:off x="3533548" y="6174167"/>
            <a:ext cx="162639" cy="1597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33" name="CuadroTexto 69">
            <a:extLst>
              <a:ext uri="{FF2B5EF4-FFF2-40B4-BE49-F238E27FC236}">
                <a16:creationId xmlns:a16="http://schemas.microsoft.com/office/drawing/2014/main" id="{A8BD7243-5EC2-64A5-A060-9A943D6A7097}"/>
              </a:ext>
            </a:extLst>
          </p:cNvPr>
          <p:cNvSpPr txBox="1">
            <a:spLocks noChangeArrowheads="1"/>
          </p:cNvSpPr>
          <p:nvPr/>
        </p:nvSpPr>
        <p:spPr bwMode="auto">
          <a:xfrm>
            <a:off x="3059677" y="3020154"/>
            <a:ext cx="631904"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s-CL" altLang="es-CL" sz="700" dirty="0">
                <a:solidFill>
                  <a:srgbClr val="5E5E5E"/>
                </a:solidFill>
              </a:rPr>
              <a:t>Producción</a:t>
            </a:r>
          </a:p>
        </p:txBody>
      </p:sp>
      <p:sp>
        <p:nvSpPr>
          <p:cNvPr id="134" name="Elipse 133"/>
          <p:cNvSpPr/>
          <p:nvPr/>
        </p:nvSpPr>
        <p:spPr>
          <a:xfrm>
            <a:off x="1287973" y="6102128"/>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5" name="Elipse 134"/>
          <p:cNvSpPr/>
          <p:nvPr/>
        </p:nvSpPr>
        <p:spPr>
          <a:xfrm>
            <a:off x="1293622" y="6393933"/>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6" name="Elipse 135"/>
          <p:cNvSpPr/>
          <p:nvPr/>
        </p:nvSpPr>
        <p:spPr>
          <a:xfrm>
            <a:off x="1298319" y="6685950"/>
            <a:ext cx="84406" cy="899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7" name="Elipse 136">
            <a:extLst>
              <a:ext uri="{FF2B5EF4-FFF2-40B4-BE49-F238E27FC236}">
                <a16:creationId xmlns:a16="http://schemas.microsoft.com/office/drawing/2014/main" id="{9EA65763-80DA-DC3B-FB15-15ACC3295FCA}"/>
              </a:ext>
            </a:extLst>
          </p:cNvPr>
          <p:cNvSpPr/>
          <p:nvPr/>
        </p:nvSpPr>
        <p:spPr bwMode="auto">
          <a:xfrm>
            <a:off x="2067056" y="6252856"/>
            <a:ext cx="131110" cy="1543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138" name="Elipse 137">
            <a:extLst>
              <a:ext uri="{FF2B5EF4-FFF2-40B4-BE49-F238E27FC236}">
                <a16:creationId xmlns:a16="http://schemas.microsoft.com/office/drawing/2014/main" id="{2FD84B3C-27C1-DAF0-AB4A-FA0C53FA8B5A}"/>
              </a:ext>
            </a:extLst>
          </p:cNvPr>
          <p:cNvSpPr/>
          <p:nvPr/>
        </p:nvSpPr>
        <p:spPr bwMode="auto">
          <a:xfrm>
            <a:off x="1686518" y="6042666"/>
            <a:ext cx="131110" cy="1543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148" name="Elipse 147">
            <a:extLst>
              <a:ext uri="{FF2B5EF4-FFF2-40B4-BE49-F238E27FC236}">
                <a16:creationId xmlns:a16="http://schemas.microsoft.com/office/drawing/2014/main" id="{2CD81D0C-C000-DD1E-8D2E-823AF7B8408D}"/>
              </a:ext>
            </a:extLst>
          </p:cNvPr>
          <p:cNvSpPr/>
          <p:nvPr/>
        </p:nvSpPr>
        <p:spPr bwMode="auto">
          <a:xfrm>
            <a:off x="2439600" y="6024602"/>
            <a:ext cx="131110" cy="1543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50" name="Elipse 149">
            <a:extLst>
              <a:ext uri="{FF2B5EF4-FFF2-40B4-BE49-F238E27FC236}">
                <a16:creationId xmlns:a16="http://schemas.microsoft.com/office/drawing/2014/main" id="{2FD84B3C-27C1-DAF0-AB4A-FA0C53FA8B5A}"/>
              </a:ext>
            </a:extLst>
          </p:cNvPr>
          <p:cNvSpPr/>
          <p:nvPr/>
        </p:nvSpPr>
        <p:spPr bwMode="auto">
          <a:xfrm>
            <a:off x="1674141" y="6476791"/>
            <a:ext cx="131110" cy="1543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s-CL">
              <a:solidFill>
                <a:srgbClr val="FFFFFF"/>
              </a:solidFill>
            </a:endParaRPr>
          </a:p>
        </p:txBody>
      </p:sp>
      <p:sp>
        <p:nvSpPr>
          <p:cNvPr id="151" name="Elipse 150">
            <a:extLst>
              <a:ext uri="{FF2B5EF4-FFF2-40B4-BE49-F238E27FC236}">
                <a16:creationId xmlns:a16="http://schemas.microsoft.com/office/drawing/2014/main" id="{2CD81D0C-C000-DD1E-8D2E-823AF7B8408D}"/>
              </a:ext>
            </a:extLst>
          </p:cNvPr>
          <p:cNvSpPr/>
          <p:nvPr/>
        </p:nvSpPr>
        <p:spPr bwMode="auto">
          <a:xfrm>
            <a:off x="2427223" y="6458727"/>
            <a:ext cx="131110" cy="1543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152" name="Elipse 151">
            <a:extLst>
              <a:ext uri="{FF2B5EF4-FFF2-40B4-BE49-F238E27FC236}">
                <a16:creationId xmlns:a16="http://schemas.microsoft.com/office/drawing/2014/main" id="{346CBF7C-AD31-F9AE-5344-728FB3D28008}"/>
              </a:ext>
            </a:extLst>
          </p:cNvPr>
          <p:cNvSpPr/>
          <p:nvPr/>
        </p:nvSpPr>
        <p:spPr bwMode="auto">
          <a:xfrm>
            <a:off x="2964725" y="6499622"/>
            <a:ext cx="162639" cy="1597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s-CL">
              <a:solidFill>
                <a:srgbClr val="FFFFFF"/>
              </a:solidFill>
            </a:endParaRPr>
          </a:p>
        </p:txBody>
      </p:sp>
      <p:sp>
        <p:nvSpPr>
          <p:cNvPr id="36" name="Cerrar llave 35"/>
          <p:cNvSpPr/>
          <p:nvPr/>
        </p:nvSpPr>
        <p:spPr>
          <a:xfrm rot="16200000">
            <a:off x="3304529" y="2964584"/>
            <a:ext cx="165416" cy="617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cxnSp>
        <p:nvCxnSpPr>
          <p:cNvPr id="38" name="Conector recto 37"/>
          <p:cNvCxnSpPr/>
          <p:nvPr/>
        </p:nvCxnSpPr>
        <p:spPr>
          <a:xfrm>
            <a:off x="1052586" y="4888846"/>
            <a:ext cx="3690076" cy="19602"/>
          </a:xfrm>
          <a:prstGeom prst="line">
            <a:avLst/>
          </a:prstGeom>
          <a:ln w="3810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154" name="CuadroTexto 153">
            <a:extLst>
              <a:ext uri="{FF2B5EF4-FFF2-40B4-BE49-F238E27FC236}">
                <a16:creationId xmlns:a16="http://schemas.microsoft.com/office/drawing/2014/main" id="{48B67A43-38D1-E52C-6870-D770EA8DF4E4}"/>
              </a:ext>
            </a:extLst>
          </p:cNvPr>
          <p:cNvSpPr txBox="1"/>
          <p:nvPr/>
        </p:nvSpPr>
        <p:spPr>
          <a:xfrm>
            <a:off x="3650533" y="5850110"/>
            <a:ext cx="1144865" cy="215444"/>
          </a:xfrm>
          <a:prstGeom prst="rect">
            <a:avLst/>
          </a:prstGeom>
          <a:noFill/>
        </p:spPr>
        <p:txBody>
          <a:bodyPr wrap="none" rtlCol="0">
            <a:spAutoFit/>
          </a:bodyPr>
          <a:lstStyle/>
          <a:p>
            <a:r>
              <a:rPr lang="es-CL" sz="800" b="1" dirty="0"/>
              <a:t>SECUENCIA TIPO 2</a:t>
            </a:r>
          </a:p>
        </p:txBody>
      </p:sp>
      <p:sp>
        <p:nvSpPr>
          <p:cNvPr id="155" name="Rectángulo 154">
            <a:extLst>
              <a:ext uri="{FF2B5EF4-FFF2-40B4-BE49-F238E27FC236}">
                <a16:creationId xmlns:a16="http://schemas.microsoft.com/office/drawing/2014/main" id="{B2826DD0-DE87-A70A-19C0-55A15D1634BB}"/>
              </a:ext>
            </a:extLst>
          </p:cNvPr>
          <p:cNvSpPr/>
          <p:nvPr/>
        </p:nvSpPr>
        <p:spPr>
          <a:xfrm>
            <a:off x="9910719" y="4754477"/>
            <a:ext cx="139339" cy="18370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6" name="Rectángulo 155">
            <a:extLst>
              <a:ext uri="{FF2B5EF4-FFF2-40B4-BE49-F238E27FC236}">
                <a16:creationId xmlns:a16="http://schemas.microsoft.com/office/drawing/2014/main" id="{BD6B218A-56D6-ED96-1E5A-A65297F4AE8D}"/>
              </a:ext>
            </a:extLst>
          </p:cNvPr>
          <p:cNvSpPr/>
          <p:nvPr/>
        </p:nvSpPr>
        <p:spPr>
          <a:xfrm>
            <a:off x="9910719" y="3687106"/>
            <a:ext cx="139339" cy="106737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7" name="Rectángulo 156">
            <a:extLst>
              <a:ext uri="{FF2B5EF4-FFF2-40B4-BE49-F238E27FC236}">
                <a16:creationId xmlns:a16="http://schemas.microsoft.com/office/drawing/2014/main" id="{B2826DD0-DE87-A70A-19C0-55A15D1634BB}"/>
              </a:ext>
            </a:extLst>
          </p:cNvPr>
          <p:cNvSpPr/>
          <p:nvPr/>
        </p:nvSpPr>
        <p:spPr>
          <a:xfrm>
            <a:off x="11000506" y="4762686"/>
            <a:ext cx="139339" cy="18370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8" name="Rectángulo 157">
            <a:extLst>
              <a:ext uri="{FF2B5EF4-FFF2-40B4-BE49-F238E27FC236}">
                <a16:creationId xmlns:a16="http://schemas.microsoft.com/office/drawing/2014/main" id="{BD6B218A-56D6-ED96-1E5A-A65297F4AE8D}"/>
              </a:ext>
            </a:extLst>
          </p:cNvPr>
          <p:cNvSpPr/>
          <p:nvPr/>
        </p:nvSpPr>
        <p:spPr>
          <a:xfrm>
            <a:off x="11000506" y="3695315"/>
            <a:ext cx="139339" cy="106737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9" name="Rectángulo 158">
            <a:extLst>
              <a:ext uri="{FF2B5EF4-FFF2-40B4-BE49-F238E27FC236}">
                <a16:creationId xmlns:a16="http://schemas.microsoft.com/office/drawing/2014/main" id="{C9CC5B41-EE6B-1CAA-5659-15A06863210D}"/>
              </a:ext>
            </a:extLst>
          </p:cNvPr>
          <p:cNvSpPr/>
          <p:nvPr/>
        </p:nvSpPr>
        <p:spPr>
          <a:xfrm>
            <a:off x="8211127" y="4754477"/>
            <a:ext cx="109411" cy="18370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0" name="Rectángulo 159">
            <a:extLst>
              <a:ext uri="{FF2B5EF4-FFF2-40B4-BE49-F238E27FC236}">
                <a16:creationId xmlns:a16="http://schemas.microsoft.com/office/drawing/2014/main" id="{47F61D9F-E9C0-1D70-1452-5CA5755A9489}"/>
              </a:ext>
            </a:extLst>
          </p:cNvPr>
          <p:cNvSpPr/>
          <p:nvPr/>
        </p:nvSpPr>
        <p:spPr>
          <a:xfrm>
            <a:off x="8211127" y="3687106"/>
            <a:ext cx="109411" cy="1067371"/>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1" name="Rectángulo 160">
            <a:extLst>
              <a:ext uri="{FF2B5EF4-FFF2-40B4-BE49-F238E27FC236}">
                <a16:creationId xmlns:a16="http://schemas.microsoft.com/office/drawing/2014/main" id="{C9CC5B41-EE6B-1CAA-5659-15A06863210D}"/>
              </a:ext>
            </a:extLst>
          </p:cNvPr>
          <p:cNvSpPr/>
          <p:nvPr/>
        </p:nvSpPr>
        <p:spPr>
          <a:xfrm>
            <a:off x="9023775" y="4691226"/>
            <a:ext cx="109411" cy="1714105"/>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2" name="Rectángulo 161">
            <a:extLst>
              <a:ext uri="{FF2B5EF4-FFF2-40B4-BE49-F238E27FC236}">
                <a16:creationId xmlns:a16="http://schemas.microsoft.com/office/drawing/2014/main" id="{47F61D9F-E9C0-1D70-1452-5CA5755A9489}"/>
              </a:ext>
            </a:extLst>
          </p:cNvPr>
          <p:cNvSpPr/>
          <p:nvPr/>
        </p:nvSpPr>
        <p:spPr>
          <a:xfrm>
            <a:off x="9026390" y="3695316"/>
            <a:ext cx="109411" cy="995910"/>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1" name="Imagen 30">
            <a:extLst>
              <a:ext uri="{FF2B5EF4-FFF2-40B4-BE49-F238E27FC236}">
                <a16:creationId xmlns:a16="http://schemas.microsoft.com/office/drawing/2014/main" id="{BBF8C402-2B58-5F8B-16BE-06A0514BF040}"/>
              </a:ext>
            </a:extLst>
          </p:cNvPr>
          <p:cNvPicPr>
            <a:picLocks noChangeAspect="1"/>
          </p:cNvPicPr>
          <p:nvPr/>
        </p:nvPicPr>
        <p:blipFill>
          <a:blip r:embed="rId6"/>
          <a:stretch>
            <a:fillRect/>
          </a:stretch>
        </p:blipFill>
        <p:spPr>
          <a:xfrm>
            <a:off x="-64451" y="45703"/>
            <a:ext cx="9614225" cy="963251"/>
          </a:xfrm>
          <a:prstGeom prst="rect">
            <a:avLst/>
          </a:prstGeom>
        </p:spPr>
      </p:pic>
      <p:sp>
        <p:nvSpPr>
          <p:cNvPr id="32" name="Rectángulo 31">
            <a:extLst>
              <a:ext uri="{FF2B5EF4-FFF2-40B4-BE49-F238E27FC236}">
                <a16:creationId xmlns:a16="http://schemas.microsoft.com/office/drawing/2014/main" id="{0358F680-8055-2F6A-165C-AD47174D8995}"/>
              </a:ext>
            </a:extLst>
          </p:cNvPr>
          <p:cNvSpPr/>
          <p:nvPr/>
        </p:nvSpPr>
        <p:spPr>
          <a:xfrm>
            <a:off x="10914185" y="6101862"/>
            <a:ext cx="1107830" cy="627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90570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9271F53-489E-53CE-0DBF-A6DC6CABAB5C}"/>
              </a:ext>
            </a:extLst>
          </p:cNvPr>
          <p:cNvGraphicFramePr>
            <a:graphicFrameLocks noChangeAspect="1"/>
          </p:cNvGraphicFramePr>
          <p:nvPr>
            <p:custDataLst>
              <p:tags r:id="rId1"/>
            </p:custDataLst>
            <p:extLst>
              <p:ext uri="{D42A27DB-BD31-4B8C-83A1-F6EECF244321}">
                <p14:modId xmlns:p14="http://schemas.microsoft.com/office/powerpoint/2010/main" val="3738282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Imagen 2"/>
          <p:cNvPicPr>
            <a:picLocks noChangeAspect="1"/>
          </p:cNvPicPr>
          <p:nvPr/>
        </p:nvPicPr>
        <p:blipFill>
          <a:blip r:embed="rId5"/>
          <a:stretch>
            <a:fillRect/>
          </a:stretch>
        </p:blipFill>
        <p:spPr>
          <a:xfrm>
            <a:off x="892046" y="2587730"/>
            <a:ext cx="4518618" cy="3967411"/>
          </a:xfrm>
          <a:prstGeom prst="rect">
            <a:avLst/>
          </a:prstGeom>
        </p:spPr>
      </p:pic>
      <p:sp>
        <p:nvSpPr>
          <p:cNvPr id="6" name="Title 1">
            <a:extLst>
              <a:ext uri="{FF2B5EF4-FFF2-40B4-BE49-F238E27FC236}">
                <a16:creationId xmlns:a16="http://schemas.microsoft.com/office/drawing/2014/main" id="{8BF98AA7-682E-F534-7302-02D4BE260073}"/>
              </a:ext>
            </a:extLst>
          </p:cNvPr>
          <p:cNvSpPr txBox="1">
            <a:spLocks/>
          </p:cNvSpPr>
          <p:nvPr/>
        </p:nvSpPr>
        <p:spPr bwMode="auto">
          <a:xfrm>
            <a:off x="668333" y="1001378"/>
            <a:ext cx="9991577" cy="1557813"/>
          </a:xfrm>
          <a:prstGeom prst="rect">
            <a:avLst/>
          </a:prstGeom>
          <a:noFill/>
          <a:ln w="9525">
            <a:noFill/>
            <a:miter lim="800000"/>
            <a:headEnd/>
            <a:tailEnd/>
          </a:ln>
          <a:effectLst/>
        </p:spPr>
        <p:txBody>
          <a:bodyPr vert="horz" wrap="square" lIns="0" tIns="31895" rIns="0" bIns="0" numCol="1" anchor="t" anchorCtr="0" compatLnSpc="1">
            <a:prstTxWarp prst="textNoShape">
              <a:avLst/>
            </a:prstTxWarp>
          </a:bodyPr>
          <a:lstStyle>
            <a:lvl1pPr algn="l" rtl="0" eaLnBrk="1" fontAlgn="base" hangingPunct="1">
              <a:lnSpc>
                <a:spcPct val="95000"/>
              </a:lnSpc>
              <a:spcBef>
                <a:spcPct val="0"/>
              </a:spcBef>
              <a:spcAft>
                <a:spcPct val="0"/>
              </a:spcAft>
              <a:defRPr sz="1984" b="1">
                <a:solidFill>
                  <a:srgbClr val="646464"/>
                </a:solidFill>
                <a:latin typeface="EYInterstate Light" pitchFamily="2" charset="0"/>
                <a:ea typeface="+mj-ea"/>
                <a:cs typeface="+mj-cs"/>
              </a:defRPr>
            </a:lvl1pPr>
            <a:lvl2pPr algn="l" rtl="0" eaLnBrk="1" fontAlgn="base" hangingPunct="1">
              <a:lnSpc>
                <a:spcPct val="85000"/>
              </a:lnSpc>
              <a:spcBef>
                <a:spcPct val="0"/>
              </a:spcBef>
              <a:spcAft>
                <a:spcPct val="0"/>
              </a:spcAft>
              <a:defRPr sz="3307" b="1">
                <a:solidFill>
                  <a:srgbClr val="646464"/>
                </a:solidFill>
                <a:latin typeface="Arial" charset="0"/>
              </a:defRPr>
            </a:lvl2pPr>
            <a:lvl3pPr algn="l" rtl="0" eaLnBrk="1" fontAlgn="base" hangingPunct="1">
              <a:lnSpc>
                <a:spcPct val="85000"/>
              </a:lnSpc>
              <a:spcBef>
                <a:spcPct val="0"/>
              </a:spcBef>
              <a:spcAft>
                <a:spcPct val="0"/>
              </a:spcAft>
              <a:defRPr sz="3307" b="1">
                <a:solidFill>
                  <a:srgbClr val="646464"/>
                </a:solidFill>
                <a:latin typeface="Arial" charset="0"/>
              </a:defRPr>
            </a:lvl3pPr>
            <a:lvl4pPr algn="l" rtl="0" eaLnBrk="1" fontAlgn="base" hangingPunct="1">
              <a:lnSpc>
                <a:spcPct val="85000"/>
              </a:lnSpc>
              <a:spcBef>
                <a:spcPct val="0"/>
              </a:spcBef>
              <a:spcAft>
                <a:spcPct val="0"/>
              </a:spcAft>
              <a:defRPr sz="3307" b="1">
                <a:solidFill>
                  <a:srgbClr val="646464"/>
                </a:solidFill>
                <a:latin typeface="Arial" charset="0"/>
              </a:defRPr>
            </a:lvl4pPr>
            <a:lvl5pPr algn="l" rtl="0" eaLnBrk="1" fontAlgn="base" hangingPunct="1">
              <a:lnSpc>
                <a:spcPct val="85000"/>
              </a:lnSpc>
              <a:spcBef>
                <a:spcPct val="0"/>
              </a:spcBef>
              <a:spcAft>
                <a:spcPct val="0"/>
              </a:spcAft>
              <a:defRPr sz="3307" b="1">
                <a:solidFill>
                  <a:srgbClr val="646464"/>
                </a:solidFill>
                <a:latin typeface="Arial" charset="0"/>
              </a:defRPr>
            </a:lvl5pPr>
            <a:lvl6pPr marL="504017" algn="l" rtl="0" eaLnBrk="1" fontAlgn="base" hangingPunct="1">
              <a:lnSpc>
                <a:spcPct val="85000"/>
              </a:lnSpc>
              <a:spcBef>
                <a:spcPct val="0"/>
              </a:spcBef>
              <a:spcAft>
                <a:spcPct val="0"/>
              </a:spcAft>
              <a:defRPr sz="3307" b="1">
                <a:solidFill>
                  <a:srgbClr val="646464"/>
                </a:solidFill>
                <a:latin typeface="Arial" charset="0"/>
              </a:defRPr>
            </a:lvl6pPr>
            <a:lvl7pPr marL="1008035" algn="l" rtl="0" eaLnBrk="1" fontAlgn="base" hangingPunct="1">
              <a:lnSpc>
                <a:spcPct val="85000"/>
              </a:lnSpc>
              <a:spcBef>
                <a:spcPct val="0"/>
              </a:spcBef>
              <a:spcAft>
                <a:spcPct val="0"/>
              </a:spcAft>
              <a:defRPr sz="3307" b="1">
                <a:solidFill>
                  <a:srgbClr val="646464"/>
                </a:solidFill>
                <a:latin typeface="Arial" charset="0"/>
              </a:defRPr>
            </a:lvl7pPr>
            <a:lvl8pPr marL="1512052" algn="l" rtl="0" eaLnBrk="1" fontAlgn="base" hangingPunct="1">
              <a:lnSpc>
                <a:spcPct val="85000"/>
              </a:lnSpc>
              <a:spcBef>
                <a:spcPct val="0"/>
              </a:spcBef>
              <a:spcAft>
                <a:spcPct val="0"/>
              </a:spcAft>
              <a:defRPr sz="3307" b="1">
                <a:solidFill>
                  <a:srgbClr val="646464"/>
                </a:solidFill>
                <a:latin typeface="Arial" charset="0"/>
              </a:defRPr>
            </a:lvl8pPr>
            <a:lvl9pPr marL="2016069" algn="l" rtl="0" eaLnBrk="1" fontAlgn="base" hangingPunct="1">
              <a:lnSpc>
                <a:spcPct val="85000"/>
              </a:lnSpc>
              <a:spcBef>
                <a:spcPct val="0"/>
              </a:spcBef>
              <a:spcAft>
                <a:spcPct val="0"/>
              </a:spcAft>
              <a:defRPr sz="3307" b="1">
                <a:solidFill>
                  <a:srgbClr val="646464"/>
                </a:solidFill>
                <a:latin typeface="Arial" charset="0"/>
              </a:defRPr>
            </a:lvl9pPr>
          </a:lstStyle>
          <a:p>
            <a:pPr defTabSz="457200">
              <a:defRPr/>
            </a:pPr>
            <a:r>
              <a:rPr lang="es-CL" sz="1600" b="0" kern="0" dirty="0">
                <a:solidFill>
                  <a:srgbClr val="1E376C"/>
                </a:solidFill>
                <a:latin typeface="EYInterstate Light"/>
              </a:rPr>
              <a:t>ESTRATEGIA Y MONITOREO:</a:t>
            </a:r>
          </a:p>
          <a:p>
            <a:pPr defTabSz="457200">
              <a:defRPr/>
            </a:pPr>
            <a:endParaRPr lang="es-CL" sz="1600" b="0" kern="0" dirty="0">
              <a:solidFill>
                <a:srgbClr val="1E376C"/>
              </a:solidFill>
              <a:latin typeface="EYInterstate Light"/>
            </a:endParaRPr>
          </a:p>
          <a:p>
            <a:pPr marL="285750" indent="-285750" defTabSz="457200">
              <a:buFont typeface="Wingdings"/>
              <a:buChar char="Ø"/>
              <a:defRPr/>
            </a:pPr>
            <a:r>
              <a:rPr lang="es-CL" sz="1600" b="0" kern="0" dirty="0">
                <a:solidFill>
                  <a:srgbClr val="1E376C"/>
                </a:solidFill>
                <a:latin typeface="EYInterstate Light"/>
              </a:rPr>
              <a:t>En tronadura F06-4370-018 se instalan 2 geófonos empotrados detrás de la línea de </a:t>
            </a:r>
            <a:r>
              <a:rPr lang="es-CL" sz="1600" b="0" kern="0" dirty="0" err="1">
                <a:solidFill>
                  <a:srgbClr val="1E376C"/>
                </a:solidFill>
                <a:latin typeface="EYInterstate Light"/>
              </a:rPr>
              <a:t>precorte</a:t>
            </a:r>
            <a:r>
              <a:rPr lang="es-CL" sz="1600" b="0" kern="0" dirty="0">
                <a:solidFill>
                  <a:srgbClr val="1E376C"/>
                </a:solidFill>
                <a:latin typeface="EYInterstate Light"/>
              </a:rPr>
              <a:t>.</a:t>
            </a:r>
          </a:p>
          <a:p>
            <a:pPr marL="285750" indent="-285750" defTabSz="457200">
              <a:buFont typeface="Wingdings"/>
              <a:buChar char="Ø"/>
              <a:defRPr/>
            </a:pPr>
            <a:r>
              <a:rPr lang="es-CL" sz="1600" b="0" kern="0" dirty="0">
                <a:solidFill>
                  <a:srgbClr val="1E376C"/>
                </a:solidFill>
                <a:latin typeface="EYInterstate Light"/>
              </a:rPr>
              <a:t>Secuencia de iniciación se divide en 2 partes iguales, 1 tramo iniciando filas amortiguadas primeramente y luego iniciando filas de producción segundo tramo de la manera inversa.</a:t>
            </a:r>
          </a:p>
          <a:p>
            <a:pPr marL="285750" indent="-285750" defTabSz="457200">
              <a:buFont typeface="Wingdings"/>
              <a:buChar char="Ø"/>
              <a:defRPr/>
            </a:pPr>
            <a:r>
              <a:rPr lang="es-CL" sz="1600" b="0" kern="0" dirty="0">
                <a:solidFill>
                  <a:srgbClr val="1E376C"/>
                </a:solidFill>
                <a:latin typeface="EYInterstate Light"/>
              </a:rPr>
              <a:t>Captura de datos con instrumento Data </a:t>
            </a:r>
            <a:r>
              <a:rPr lang="es-CL" sz="1600" b="0" kern="0" dirty="0" err="1">
                <a:solidFill>
                  <a:srgbClr val="1E376C"/>
                </a:solidFill>
                <a:latin typeface="EYInterstate Light"/>
              </a:rPr>
              <a:t>Trap</a:t>
            </a:r>
            <a:endParaRPr lang="es-CL" sz="1600" b="0" kern="0" dirty="0">
              <a:solidFill>
                <a:srgbClr val="1E376C"/>
              </a:solidFill>
              <a:latin typeface="EYInterstate Light"/>
            </a:endParaRPr>
          </a:p>
          <a:p>
            <a:pPr marL="285750" indent="-285750" defTabSz="457200">
              <a:buFont typeface="Wingdings"/>
              <a:buChar char="Ø"/>
              <a:defRPr/>
            </a:pPr>
            <a:endParaRPr lang="es-CL" sz="1600" b="0" kern="0" dirty="0">
              <a:solidFill>
                <a:srgbClr val="1E376C"/>
              </a:solidFill>
              <a:latin typeface="EYInterstate Light"/>
            </a:endParaRPr>
          </a:p>
        </p:txBody>
      </p:sp>
      <p:sp>
        <p:nvSpPr>
          <p:cNvPr id="17" name="Elipse 16">
            <a:extLst>
              <a:ext uri="{FF2B5EF4-FFF2-40B4-BE49-F238E27FC236}">
                <a16:creationId xmlns:a16="http://schemas.microsoft.com/office/drawing/2014/main" id="{EB7D0CE1-F97D-21A9-3162-83576782BF36}"/>
              </a:ext>
            </a:extLst>
          </p:cNvPr>
          <p:cNvSpPr/>
          <p:nvPr/>
        </p:nvSpPr>
        <p:spPr>
          <a:xfrm>
            <a:off x="3812198" y="3668004"/>
            <a:ext cx="86751" cy="91074"/>
          </a:xfrm>
          <a:prstGeom prst="ellipse">
            <a:avLst/>
          </a:prstGeom>
          <a:solidFill>
            <a:srgbClr val="264F95"/>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EB7D0CE1-F97D-21A9-3162-83576782BF36}"/>
              </a:ext>
            </a:extLst>
          </p:cNvPr>
          <p:cNvSpPr/>
          <p:nvPr/>
        </p:nvSpPr>
        <p:spPr>
          <a:xfrm>
            <a:off x="3558573" y="5293188"/>
            <a:ext cx="86751" cy="91074"/>
          </a:xfrm>
          <a:prstGeom prst="ellipse">
            <a:avLst/>
          </a:prstGeom>
          <a:solidFill>
            <a:srgbClr val="264F95"/>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Forma libre 3"/>
          <p:cNvSpPr/>
          <p:nvPr/>
        </p:nvSpPr>
        <p:spPr>
          <a:xfrm>
            <a:off x="3749040" y="2954215"/>
            <a:ext cx="1315329" cy="3629465"/>
          </a:xfrm>
          <a:custGeom>
            <a:avLst/>
            <a:gdLst>
              <a:gd name="connsiteX0" fmla="*/ 485335 w 1315329"/>
              <a:gd name="connsiteY0" fmla="*/ 0 h 3629465"/>
              <a:gd name="connsiteX1" fmla="*/ 1315329 w 1315329"/>
              <a:gd name="connsiteY1" fmla="*/ 731520 h 3629465"/>
              <a:gd name="connsiteX2" fmla="*/ 970671 w 1315329"/>
              <a:gd name="connsiteY2" fmla="*/ 2743200 h 3629465"/>
              <a:gd name="connsiteX3" fmla="*/ 998806 w 1315329"/>
              <a:gd name="connsiteY3" fmla="*/ 3629465 h 3629465"/>
              <a:gd name="connsiteX4" fmla="*/ 365760 w 1315329"/>
              <a:gd name="connsiteY4" fmla="*/ 3284807 h 3629465"/>
              <a:gd name="connsiteX5" fmla="*/ 0 w 1315329"/>
              <a:gd name="connsiteY5" fmla="*/ 3319976 h 3629465"/>
              <a:gd name="connsiteX6" fmla="*/ 63305 w 1315329"/>
              <a:gd name="connsiteY6" fmla="*/ 2278967 h 3629465"/>
              <a:gd name="connsiteX7" fmla="*/ 218049 w 1315329"/>
              <a:gd name="connsiteY7" fmla="*/ 1308296 h 3629465"/>
              <a:gd name="connsiteX8" fmla="*/ 485335 w 1315329"/>
              <a:gd name="connsiteY8" fmla="*/ 0 h 3629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5329" h="3629465">
                <a:moveTo>
                  <a:pt x="485335" y="0"/>
                </a:moveTo>
                <a:lnTo>
                  <a:pt x="1315329" y="731520"/>
                </a:lnTo>
                <a:lnTo>
                  <a:pt x="970671" y="2743200"/>
                </a:lnTo>
                <a:lnTo>
                  <a:pt x="998806" y="3629465"/>
                </a:lnTo>
                <a:lnTo>
                  <a:pt x="365760" y="3284807"/>
                </a:lnTo>
                <a:lnTo>
                  <a:pt x="0" y="3319976"/>
                </a:lnTo>
                <a:lnTo>
                  <a:pt x="63305" y="2278967"/>
                </a:lnTo>
                <a:lnTo>
                  <a:pt x="218049" y="1308296"/>
                </a:lnTo>
                <a:lnTo>
                  <a:pt x="485335" y="0"/>
                </a:lnTo>
                <a:close/>
              </a:path>
            </a:pathLst>
          </a:cu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15824" y="2587730"/>
            <a:ext cx="5274096" cy="3955573"/>
          </a:xfrm>
          <a:prstGeom prst="rect">
            <a:avLst/>
          </a:prstGeom>
        </p:spPr>
      </p:pic>
      <p:pic>
        <p:nvPicPr>
          <p:cNvPr id="11" name="Imagen 10">
            <a:extLst>
              <a:ext uri="{FF2B5EF4-FFF2-40B4-BE49-F238E27FC236}">
                <a16:creationId xmlns:a16="http://schemas.microsoft.com/office/drawing/2014/main" id="{9E3F68B9-92E3-9F73-ECD7-13A3A3A2944D}"/>
              </a:ext>
            </a:extLst>
          </p:cNvPr>
          <p:cNvPicPr>
            <a:picLocks noChangeAspect="1"/>
          </p:cNvPicPr>
          <p:nvPr/>
        </p:nvPicPr>
        <p:blipFill>
          <a:blip r:embed="rId7"/>
          <a:stretch>
            <a:fillRect/>
          </a:stretch>
        </p:blipFill>
        <p:spPr>
          <a:xfrm>
            <a:off x="-176497" y="-5862"/>
            <a:ext cx="9614225" cy="963251"/>
          </a:xfrm>
          <a:prstGeom prst="rect">
            <a:avLst/>
          </a:prstGeom>
        </p:spPr>
      </p:pic>
      <p:sp>
        <p:nvSpPr>
          <p:cNvPr id="12" name="Rectángulo 11">
            <a:extLst>
              <a:ext uri="{FF2B5EF4-FFF2-40B4-BE49-F238E27FC236}">
                <a16:creationId xmlns:a16="http://schemas.microsoft.com/office/drawing/2014/main" id="{A3A44241-39BC-B613-BDC5-0DBBB051CDE3}"/>
              </a:ext>
            </a:extLst>
          </p:cNvPr>
          <p:cNvSpPr/>
          <p:nvPr/>
        </p:nvSpPr>
        <p:spPr>
          <a:xfrm>
            <a:off x="10914185" y="6101862"/>
            <a:ext cx="1107830" cy="627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5730318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465C7EE-03CC-C2ED-664C-8F97E9F29296}"/>
              </a:ext>
            </a:extLst>
          </p:cNvPr>
          <p:cNvGraphicFramePr>
            <a:graphicFrameLocks noChangeAspect="1"/>
          </p:cNvGraphicFramePr>
          <p:nvPr>
            <p:custDataLst>
              <p:tags r:id="rId1"/>
            </p:custDataLst>
            <p:extLst>
              <p:ext uri="{D42A27DB-BD31-4B8C-83A1-F6EECF244321}">
                <p14:modId xmlns:p14="http://schemas.microsoft.com/office/powerpoint/2010/main" val="18837199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7" imgW="473" imgH="473" progId="TCLayout.ActiveDocument.1">
                  <p:embed/>
                </p:oleObj>
              </mc:Choice>
              <mc:Fallback>
                <p:oleObj name="Diapositiva de think-cell" r:id="rId7" imgW="473" imgH="473"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2" name="110377F">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258226" y="2101681"/>
            <a:ext cx="5565799" cy="2457012"/>
          </a:xfrm>
          <a:prstGeom prst="rect">
            <a:avLst/>
          </a:prstGeom>
          <a:ln>
            <a:solidFill>
              <a:srgbClr val="000000"/>
            </a:solidFill>
          </a:ln>
        </p:spPr>
      </p:pic>
      <p:pic>
        <p:nvPicPr>
          <p:cNvPr id="7" name="210A662">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6096000" y="1898460"/>
            <a:ext cx="5147066" cy="3029532"/>
          </a:xfrm>
          <a:prstGeom prst="rect">
            <a:avLst/>
          </a:prstGeom>
          <a:ln>
            <a:solidFill>
              <a:srgbClr val="000000"/>
            </a:solidFill>
          </a:ln>
        </p:spPr>
      </p:pic>
      <p:pic>
        <p:nvPicPr>
          <p:cNvPr id="9" name="Imagen 8">
            <a:extLst>
              <a:ext uri="{FF2B5EF4-FFF2-40B4-BE49-F238E27FC236}">
                <a16:creationId xmlns:a16="http://schemas.microsoft.com/office/drawing/2014/main" id="{669F7AF9-EA1E-45FD-A0E5-194202B8003B}"/>
              </a:ext>
            </a:extLst>
          </p:cNvPr>
          <p:cNvPicPr>
            <a:picLocks noChangeAspect="1"/>
          </p:cNvPicPr>
          <p:nvPr/>
        </p:nvPicPr>
        <p:blipFill>
          <a:blip r:embed="rId11"/>
          <a:stretch>
            <a:fillRect/>
          </a:stretch>
        </p:blipFill>
        <p:spPr>
          <a:xfrm>
            <a:off x="-147190" y="69359"/>
            <a:ext cx="9614225" cy="963251"/>
          </a:xfrm>
          <a:prstGeom prst="rect">
            <a:avLst/>
          </a:prstGeom>
        </p:spPr>
      </p:pic>
      <p:sp>
        <p:nvSpPr>
          <p:cNvPr id="10" name="Rectángulo 9">
            <a:extLst>
              <a:ext uri="{FF2B5EF4-FFF2-40B4-BE49-F238E27FC236}">
                <a16:creationId xmlns:a16="http://schemas.microsoft.com/office/drawing/2014/main" id="{46CA238C-9234-AFF0-AD8C-0B1E57EBB60A}"/>
              </a:ext>
            </a:extLst>
          </p:cNvPr>
          <p:cNvSpPr/>
          <p:nvPr/>
        </p:nvSpPr>
        <p:spPr>
          <a:xfrm>
            <a:off x="10914185" y="6101862"/>
            <a:ext cx="1107830" cy="627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6606320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334C6EC-294C-BF78-2A4B-61E4782119E0}"/>
              </a:ext>
            </a:extLst>
          </p:cNvPr>
          <p:cNvGraphicFramePr>
            <a:graphicFrameLocks noChangeAspect="1"/>
          </p:cNvGraphicFramePr>
          <p:nvPr>
            <p:custDataLst>
              <p:tags r:id="rId1"/>
            </p:custDataLst>
            <p:extLst>
              <p:ext uri="{D42A27DB-BD31-4B8C-83A1-F6EECF244321}">
                <p14:modId xmlns:p14="http://schemas.microsoft.com/office/powerpoint/2010/main" val="15904587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9" name="Imagen 38"/>
          <p:cNvPicPr>
            <a:picLocks noChangeAspect="1"/>
          </p:cNvPicPr>
          <p:nvPr/>
        </p:nvPicPr>
        <p:blipFill>
          <a:blip r:embed="rId5"/>
          <a:stretch>
            <a:fillRect/>
          </a:stretch>
        </p:blipFill>
        <p:spPr>
          <a:xfrm>
            <a:off x="1059153" y="2597814"/>
            <a:ext cx="9171836" cy="4239084"/>
          </a:xfrm>
          <a:prstGeom prst="rect">
            <a:avLst/>
          </a:prstGeom>
          <a:ln>
            <a:noFill/>
          </a:ln>
        </p:spPr>
      </p:pic>
      <p:sp>
        <p:nvSpPr>
          <p:cNvPr id="4" name="Title 1">
            <a:extLst>
              <a:ext uri="{FF2B5EF4-FFF2-40B4-BE49-F238E27FC236}">
                <a16:creationId xmlns:a16="http://schemas.microsoft.com/office/drawing/2014/main" id="{5C07C898-6583-03B4-3161-5C4B852FEC23}"/>
              </a:ext>
            </a:extLst>
          </p:cNvPr>
          <p:cNvSpPr txBox="1">
            <a:spLocks/>
          </p:cNvSpPr>
          <p:nvPr/>
        </p:nvSpPr>
        <p:spPr bwMode="auto">
          <a:xfrm>
            <a:off x="649283" y="1087103"/>
            <a:ext cx="9991577" cy="814189"/>
          </a:xfrm>
          <a:prstGeom prst="rect">
            <a:avLst/>
          </a:prstGeom>
          <a:noFill/>
          <a:ln w="9525">
            <a:noFill/>
            <a:miter lim="800000"/>
            <a:headEnd/>
            <a:tailEnd/>
          </a:ln>
          <a:effectLst/>
        </p:spPr>
        <p:txBody>
          <a:bodyPr vert="horz" wrap="square" lIns="0" tIns="31895" rIns="0" bIns="0" numCol="1" anchor="t" anchorCtr="0" compatLnSpc="1">
            <a:prstTxWarp prst="textNoShape">
              <a:avLst/>
            </a:prstTxWarp>
          </a:bodyPr>
          <a:lstStyle>
            <a:lvl1pPr algn="l" rtl="0" eaLnBrk="1" fontAlgn="base" hangingPunct="1">
              <a:lnSpc>
                <a:spcPct val="95000"/>
              </a:lnSpc>
              <a:spcBef>
                <a:spcPct val="0"/>
              </a:spcBef>
              <a:spcAft>
                <a:spcPct val="0"/>
              </a:spcAft>
              <a:defRPr sz="1984" b="1">
                <a:solidFill>
                  <a:srgbClr val="646464"/>
                </a:solidFill>
                <a:latin typeface="EYInterstate Light" pitchFamily="2" charset="0"/>
                <a:ea typeface="+mj-ea"/>
                <a:cs typeface="+mj-cs"/>
              </a:defRPr>
            </a:lvl1pPr>
            <a:lvl2pPr algn="l" rtl="0" eaLnBrk="1" fontAlgn="base" hangingPunct="1">
              <a:lnSpc>
                <a:spcPct val="85000"/>
              </a:lnSpc>
              <a:spcBef>
                <a:spcPct val="0"/>
              </a:spcBef>
              <a:spcAft>
                <a:spcPct val="0"/>
              </a:spcAft>
              <a:defRPr sz="3307" b="1">
                <a:solidFill>
                  <a:srgbClr val="646464"/>
                </a:solidFill>
                <a:latin typeface="Arial" charset="0"/>
              </a:defRPr>
            </a:lvl2pPr>
            <a:lvl3pPr algn="l" rtl="0" eaLnBrk="1" fontAlgn="base" hangingPunct="1">
              <a:lnSpc>
                <a:spcPct val="85000"/>
              </a:lnSpc>
              <a:spcBef>
                <a:spcPct val="0"/>
              </a:spcBef>
              <a:spcAft>
                <a:spcPct val="0"/>
              </a:spcAft>
              <a:defRPr sz="3307" b="1">
                <a:solidFill>
                  <a:srgbClr val="646464"/>
                </a:solidFill>
                <a:latin typeface="Arial" charset="0"/>
              </a:defRPr>
            </a:lvl3pPr>
            <a:lvl4pPr algn="l" rtl="0" eaLnBrk="1" fontAlgn="base" hangingPunct="1">
              <a:lnSpc>
                <a:spcPct val="85000"/>
              </a:lnSpc>
              <a:spcBef>
                <a:spcPct val="0"/>
              </a:spcBef>
              <a:spcAft>
                <a:spcPct val="0"/>
              </a:spcAft>
              <a:defRPr sz="3307" b="1">
                <a:solidFill>
                  <a:srgbClr val="646464"/>
                </a:solidFill>
                <a:latin typeface="Arial" charset="0"/>
              </a:defRPr>
            </a:lvl4pPr>
            <a:lvl5pPr algn="l" rtl="0" eaLnBrk="1" fontAlgn="base" hangingPunct="1">
              <a:lnSpc>
                <a:spcPct val="85000"/>
              </a:lnSpc>
              <a:spcBef>
                <a:spcPct val="0"/>
              </a:spcBef>
              <a:spcAft>
                <a:spcPct val="0"/>
              </a:spcAft>
              <a:defRPr sz="3307" b="1">
                <a:solidFill>
                  <a:srgbClr val="646464"/>
                </a:solidFill>
                <a:latin typeface="Arial" charset="0"/>
              </a:defRPr>
            </a:lvl5pPr>
            <a:lvl6pPr marL="504017" algn="l" rtl="0" eaLnBrk="1" fontAlgn="base" hangingPunct="1">
              <a:lnSpc>
                <a:spcPct val="85000"/>
              </a:lnSpc>
              <a:spcBef>
                <a:spcPct val="0"/>
              </a:spcBef>
              <a:spcAft>
                <a:spcPct val="0"/>
              </a:spcAft>
              <a:defRPr sz="3307" b="1">
                <a:solidFill>
                  <a:srgbClr val="646464"/>
                </a:solidFill>
                <a:latin typeface="Arial" charset="0"/>
              </a:defRPr>
            </a:lvl6pPr>
            <a:lvl7pPr marL="1008035" algn="l" rtl="0" eaLnBrk="1" fontAlgn="base" hangingPunct="1">
              <a:lnSpc>
                <a:spcPct val="85000"/>
              </a:lnSpc>
              <a:spcBef>
                <a:spcPct val="0"/>
              </a:spcBef>
              <a:spcAft>
                <a:spcPct val="0"/>
              </a:spcAft>
              <a:defRPr sz="3307" b="1">
                <a:solidFill>
                  <a:srgbClr val="646464"/>
                </a:solidFill>
                <a:latin typeface="Arial" charset="0"/>
              </a:defRPr>
            </a:lvl7pPr>
            <a:lvl8pPr marL="1512052" algn="l" rtl="0" eaLnBrk="1" fontAlgn="base" hangingPunct="1">
              <a:lnSpc>
                <a:spcPct val="85000"/>
              </a:lnSpc>
              <a:spcBef>
                <a:spcPct val="0"/>
              </a:spcBef>
              <a:spcAft>
                <a:spcPct val="0"/>
              </a:spcAft>
              <a:defRPr sz="3307" b="1">
                <a:solidFill>
                  <a:srgbClr val="646464"/>
                </a:solidFill>
                <a:latin typeface="Arial" charset="0"/>
              </a:defRPr>
            </a:lvl8pPr>
            <a:lvl9pPr marL="2016069" algn="l" rtl="0" eaLnBrk="1" fontAlgn="base" hangingPunct="1">
              <a:lnSpc>
                <a:spcPct val="85000"/>
              </a:lnSpc>
              <a:spcBef>
                <a:spcPct val="0"/>
              </a:spcBef>
              <a:spcAft>
                <a:spcPct val="0"/>
              </a:spcAft>
              <a:defRPr sz="3307" b="1">
                <a:solidFill>
                  <a:srgbClr val="646464"/>
                </a:solidFill>
                <a:latin typeface="Arial" charset="0"/>
              </a:defRPr>
            </a:lvl9pPr>
          </a:lstStyle>
          <a:p>
            <a:pPr marL="285750" indent="-285750" defTabSz="457200">
              <a:buFont typeface="Wingdings"/>
              <a:buChar char="Ø"/>
              <a:defRPr/>
            </a:pPr>
            <a:r>
              <a:rPr lang="es-CL" sz="1600" b="0" kern="0" dirty="0">
                <a:solidFill>
                  <a:srgbClr val="1E376C"/>
                </a:solidFill>
                <a:latin typeface="EYInterstate Light"/>
              </a:rPr>
              <a:t>La toma de datos se realiza mediante instrumento Data </a:t>
            </a:r>
            <a:r>
              <a:rPr lang="es-CL" sz="1600" b="0" kern="0" dirty="0" err="1">
                <a:solidFill>
                  <a:srgbClr val="1E376C"/>
                </a:solidFill>
                <a:latin typeface="EYInterstate Light"/>
              </a:rPr>
              <a:t>trap</a:t>
            </a:r>
            <a:r>
              <a:rPr lang="es-CL" sz="1600" b="0" kern="0" dirty="0">
                <a:solidFill>
                  <a:srgbClr val="1E376C"/>
                </a:solidFill>
                <a:latin typeface="EYInterstate Light"/>
              </a:rPr>
              <a:t>, obteniendo datos en cada una de las componentes (T,L,V).</a:t>
            </a:r>
          </a:p>
          <a:p>
            <a:pPr marL="285750" indent="-285750" defTabSz="457200">
              <a:buFont typeface="Wingdings"/>
              <a:buChar char="Ø"/>
              <a:defRPr/>
            </a:pPr>
            <a:r>
              <a:rPr lang="es-CL" sz="1600" b="0" kern="0" dirty="0">
                <a:solidFill>
                  <a:srgbClr val="1E376C"/>
                </a:solidFill>
                <a:latin typeface="EYInterstate Light"/>
              </a:rPr>
              <a:t>Se calcula Vector suma de los </a:t>
            </a:r>
            <a:r>
              <a:rPr lang="es-CL" sz="1600" b="0" kern="0" dirty="0" err="1">
                <a:solidFill>
                  <a:srgbClr val="1E376C"/>
                </a:solidFill>
                <a:latin typeface="EYInterstate Light"/>
              </a:rPr>
              <a:t>peack</a:t>
            </a:r>
            <a:r>
              <a:rPr lang="es-CL" sz="1600" b="0" kern="0" dirty="0">
                <a:solidFill>
                  <a:srgbClr val="1E376C"/>
                </a:solidFill>
                <a:latin typeface="EYInterstate Light"/>
              </a:rPr>
              <a:t> de cada evento.</a:t>
            </a:r>
          </a:p>
        </p:txBody>
      </p:sp>
      <p:sp>
        <p:nvSpPr>
          <p:cNvPr id="8" name="CuadroTexto 7"/>
          <p:cNvSpPr txBox="1"/>
          <p:nvPr/>
        </p:nvSpPr>
        <p:spPr>
          <a:xfrm>
            <a:off x="898108" y="4483480"/>
            <a:ext cx="660758" cy="246221"/>
          </a:xfrm>
          <a:prstGeom prst="rect">
            <a:avLst/>
          </a:prstGeom>
          <a:noFill/>
        </p:spPr>
        <p:txBody>
          <a:bodyPr wrap="none" rtlCol="0">
            <a:spAutoFit/>
          </a:bodyPr>
          <a:lstStyle/>
          <a:p>
            <a:r>
              <a:rPr lang="es-CL" sz="1000" b="1" dirty="0"/>
              <a:t>1 PROD</a:t>
            </a:r>
          </a:p>
        </p:txBody>
      </p:sp>
      <p:sp>
        <p:nvSpPr>
          <p:cNvPr id="18" name="CuadroTexto 17"/>
          <p:cNvSpPr txBox="1"/>
          <p:nvPr/>
        </p:nvSpPr>
        <p:spPr>
          <a:xfrm>
            <a:off x="1393641" y="3774136"/>
            <a:ext cx="776175" cy="246221"/>
          </a:xfrm>
          <a:prstGeom prst="rect">
            <a:avLst/>
          </a:prstGeom>
          <a:noFill/>
        </p:spPr>
        <p:txBody>
          <a:bodyPr wrap="none" rtlCol="0">
            <a:spAutoFit/>
          </a:bodyPr>
          <a:lstStyle/>
          <a:p>
            <a:r>
              <a:rPr lang="es-CL" sz="1000" b="1" dirty="0"/>
              <a:t>BUFFER2</a:t>
            </a:r>
          </a:p>
        </p:txBody>
      </p:sp>
      <p:sp>
        <p:nvSpPr>
          <p:cNvPr id="19" name="CuadroTexto 18"/>
          <p:cNvSpPr txBox="1"/>
          <p:nvPr/>
        </p:nvSpPr>
        <p:spPr>
          <a:xfrm>
            <a:off x="2113880" y="3155922"/>
            <a:ext cx="811441" cy="246221"/>
          </a:xfrm>
          <a:prstGeom prst="rect">
            <a:avLst/>
          </a:prstGeom>
          <a:noFill/>
        </p:spPr>
        <p:txBody>
          <a:bodyPr wrap="none" rtlCol="0">
            <a:spAutoFit/>
          </a:bodyPr>
          <a:lstStyle/>
          <a:p>
            <a:r>
              <a:rPr lang="es-CL" sz="1000" b="1" dirty="0"/>
              <a:t>BUFFER 1</a:t>
            </a:r>
          </a:p>
        </p:txBody>
      </p:sp>
      <p:sp>
        <p:nvSpPr>
          <p:cNvPr id="21" name="CuadroTexto 20"/>
          <p:cNvSpPr txBox="1"/>
          <p:nvPr/>
        </p:nvSpPr>
        <p:spPr>
          <a:xfrm>
            <a:off x="3622370" y="4485299"/>
            <a:ext cx="1061509" cy="246221"/>
          </a:xfrm>
          <a:prstGeom prst="rect">
            <a:avLst/>
          </a:prstGeom>
          <a:noFill/>
        </p:spPr>
        <p:txBody>
          <a:bodyPr wrap="none" rtlCol="0">
            <a:spAutoFit/>
          </a:bodyPr>
          <a:lstStyle/>
          <a:p>
            <a:r>
              <a:rPr lang="es-CL" sz="1000" b="1" dirty="0"/>
              <a:t>PRODUCCIÓN</a:t>
            </a:r>
          </a:p>
        </p:txBody>
      </p:sp>
      <p:sp>
        <p:nvSpPr>
          <p:cNvPr id="22" name="CuadroTexto 21"/>
          <p:cNvSpPr txBox="1"/>
          <p:nvPr/>
        </p:nvSpPr>
        <p:spPr>
          <a:xfrm>
            <a:off x="6624542" y="4137864"/>
            <a:ext cx="1061509" cy="246221"/>
          </a:xfrm>
          <a:prstGeom prst="rect">
            <a:avLst/>
          </a:prstGeom>
          <a:noFill/>
        </p:spPr>
        <p:txBody>
          <a:bodyPr wrap="none" rtlCol="0">
            <a:spAutoFit/>
          </a:bodyPr>
          <a:lstStyle/>
          <a:p>
            <a:r>
              <a:rPr lang="es-CL" sz="1000" b="1" dirty="0"/>
              <a:t>PRODUCCIÓN</a:t>
            </a:r>
          </a:p>
        </p:txBody>
      </p:sp>
      <p:sp>
        <p:nvSpPr>
          <p:cNvPr id="24" name="CuadroTexto 23"/>
          <p:cNvSpPr txBox="1"/>
          <p:nvPr/>
        </p:nvSpPr>
        <p:spPr>
          <a:xfrm>
            <a:off x="8085509" y="3954284"/>
            <a:ext cx="660758" cy="246221"/>
          </a:xfrm>
          <a:prstGeom prst="rect">
            <a:avLst/>
          </a:prstGeom>
          <a:noFill/>
        </p:spPr>
        <p:txBody>
          <a:bodyPr wrap="none" rtlCol="0">
            <a:spAutoFit/>
          </a:bodyPr>
          <a:lstStyle/>
          <a:p>
            <a:r>
              <a:rPr lang="es-CL" sz="1000" b="1" dirty="0"/>
              <a:t>1 PROD</a:t>
            </a:r>
          </a:p>
        </p:txBody>
      </p:sp>
      <p:sp>
        <p:nvSpPr>
          <p:cNvPr id="25" name="CuadroTexto 24"/>
          <p:cNvSpPr txBox="1"/>
          <p:nvPr/>
        </p:nvSpPr>
        <p:spPr>
          <a:xfrm>
            <a:off x="8546328" y="3310006"/>
            <a:ext cx="776175" cy="246221"/>
          </a:xfrm>
          <a:prstGeom prst="rect">
            <a:avLst/>
          </a:prstGeom>
          <a:noFill/>
        </p:spPr>
        <p:txBody>
          <a:bodyPr wrap="none" rtlCol="0">
            <a:spAutoFit/>
          </a:bodyPr>
          <a:lstStyle/>
          <a:p>
            <a:r>
              <a:rPr lang="es-CL" sz="1000" b="1" dirty="0"/>
              <a:t>BUFFER2</a:t>
            </a:r>
          </a:p>
        </p:txBody>
      </p:sp>
      <p:sp>
        <p:nvSpPr>
          <p:cNvPr id="26" name="CuadroTexto 25"/>
          <p:cNvSpPr txBox="1"/>
          <p:nvPr/>
        </p:nvSpPr>
        <p:spPr>
          <a:xfrm>
            <a:off x="9238149" y="2298823"/>
            <a:ext cx="811441" cy="246221"/>
          </a:xfrm>
          <a:prstGeom prst="rect">
            <a:avLst/>
          </a:prstGeom>
          <a:noFill/>
        </p:spPr>
        <p:txBody>
          <a:bodyPr wrap="none" rtlCol="0">
            <a:spAutoFit/>
          </a:bodyPr>
          <a:lstStyle/>
          <a:p>
            <a:r>
              <a:rPr lang="es-CL" sz="1000" b="1" dirty="0"/>
              <a:t>BUFFER 1</a:t>
            </a:r>
          </a:p>
        </p:txBody>
      </p:sp>
      <p:sp>
        <p:nvSpPr>
          <p:cNvPr id="27" name="CuadroTexto 26"/>
          <p:cNvSpPr txBox="1"/>
          <p:nvPr/>
        </p:nvSpPr>
        <p:spPr>
          <a:xfrm>
            <a:off x="2086703" y="3305417"/>
            <a:ext cx="764953" cy="246221"/>
          </a:xfrm>
          <a:prstGeom prst="rect">
            <a:avLst/>
          </a:prstGeom>
          <a:noFill/>
        </p:spPr>
        <p:txBody>
          <a:bodyPr wrap="none" rtlCol="0">
            <a:spAutoFit/>
          </a:bodyPr>
          <a:lstStyle/>
          <a:p>
            <a:r>
              <a:rPr lang="es-CL" sz="1000" b="1" dirty="0"/>
              <a:t>461 mm/s</a:t>
            </a:r>
          </a:p>
        </p:txBody>
      </p:sp>
      <p:sp>
        <p:nvSpPr>
          <p:cNvPr id="28" name="CuadroTexto 27"/>
          <p:cNvSpPr txBox="1"/>
          <p:nvPr/>
        </p:nvSpPr>
        <p:spPr>
          <a:xfrm>
            <a:off x="3730942" y="4682649"/>
            <a:ext cx="694421" cy="246221"/>
          </a:xfrm>
          <a:prstGeom prst="rect">
            <a:avLst/>
          </a:prstGeom>
          <a:noFill/>
        </p:spPr>
        <p:txBody>
          <a:bodyPr wrap="none" rtlCol="0">
            <a:spAutoFit/>
          </a:bodyPr>
          <a:lstStyle/>
          <a:p>
            <a:r>
              <a:rPr lang="es-CL" sz="1000" b="1" dirty="0"/>
              <a:t>16 mm/s</a:t>
            </a:r>
          </a:p>
        </p:txBody>
      </p:sp>
      <p:sp>
        <p:nvSpPr>
          <p:cNvPr id="29" name="CuadroTexto 28"/>
          <p:cNvSpPr txBox="1"/>
          <p:nvPr/>
        </p:nvSpPr>
        <p:spPr>
          <a:xfrm>
            <a:off x="9261394" y="2472981"/>
            <a:ext cx="764953" cy="246221"/>
          </a:xfrm>
          <a:prstGeom prst="rect">
            <a:avLst/>
          </a:prstGeom>
          <a:noFill/>
        </p:spPr>
        <p:txBody>
          <a:bodyPr wrap="none" rtlCol="0">
            <a:spAutoFit/>
          </a:bodyPr>
          <a:lstStyle/>
          <a:p>
            <a:r>
              <a:rPr lang="es-CL" sz="1000" b="1" dirty="0"/>
              <a:t>663 mm/s</a:t>
            </a:r>
          </a:p>
        </p:txBody>
      </p:sp>
      <p:sp>
        <p:nvSpPr>
          <p:cNvPr id="30" name="CuadroTexto 29"/>
          <p:cNvSpPr txBox="1"/>
          <p:nvPr/>
        </p:nvSpPr>
        <p:spPr>
          <a:xfrm>
            <a:off x="6765837" y="4327270"/>
            <a:ext cx="764953" cy="246221"/>
          </a:xfrm>
          <a:prstGeom prst="rect">
            <a:avLst/>
          </a:prstGeom>
          <a:noFill/>
        </p:spPr>
        <p:txBody>
          <a:bodyPr wrap="none" rtlCol="0">
            <a:spAutoFit/>
          </a:bodyPr>
          <a:lstStyle/>
          <a:p>
            <a:r>
              <a:rPr lang="es-CL" sz="1000" b="1" dirty="0"/>
              <a:t>160 mm/s</a:t>
            </a:r>
          </a:p>
        </p:txBody>
      </p:sp>
      <p:sp>
        <p:nvSpPr>
          <p:cNvPr id="31" name="CuadroTexto 30"/>
          <p:cNvSpPr txBox="1"/>
          <p:nvPr/>
        </p:nvSpPr>
        <p:spPr>
          <a:xfrm>
            <a:off x="7118308" y="1915945"/>
            <a:ext cx="2309350" cy="369332"/>
          </a:xfrm>
          <a:prstGeom prst="rect">
            <a:avLst/>
          </a:prstGeom>
          <a:noFill/>
          <a:ln>
            <a:solidFill>
              <a:srgbClr val="000000"/>
            </a:solidFill>
          </a:ln>
        </p:spPr>
        <p:txBody>
          <a:bodyPr wrap="none" rtlCol="0">
            <a:spAutoFit/>
          </a:bodyPr>
          <a:lstStyle/>
          <a:p>
            <a:r>
              <a:rPr lang="es-CL" dirty="0"/>
              <a:t>SECUENCIA TIPO 2</a:t>
            </a:r>
          </a:p>
        </p:txBody>
      </p:sp>
      <p:sp>
        <p:nvSpPr>
          <p:cNvPr id="32" name="CuadroTexto 31"/>
          <p:cNvSpPr txBox="1"/>
          <p:nvPr/>
        </p:nvSpPr>
        <p:spPr>
          <a:xfrm>
            <a:off x="1770646" y="1946928"/>
            <a:ext cx="2309350" cy="369332"/>
          </a:xfrm>
          <a:prstGeom prst="rect">
            <a:avLst/>
          </a:prstGeom>
          <a:noFill/>
          <a:ln>
            <a:solidFill>
              <a:srgbClr val="000000"/>
            </a:solidFill>
          </a:ln>
        </p:spPr>
        <p:txBody>
          <a:bodyPr wrap="none" rtlCol="0">
            <a:spAutoFit/>
          </a:bodyPr>
          <a:lstStyle/>
          <a:p>
            <a:r>
              <a:rPr lang="es-CL" dirty="0"/>
              <a:t>SECUENCIA TIPO 1</a:t>
            </a:r>
          </a:p>
        </p:txBody>
      </p:sp>
      <p:sp>
        <p:nvSpPr>
          <p:cNvPr id="33" name="CuadroTexto 32"/>
          <p:cNvSpPr txBox="1"/>
          <p:nvPr/>
        </p:nvSpPr>
        <p:spPr>
          <a:xfrm>
            <a:off x="855218" y="4687684"/>
            <a:ext cx="694421" cy="246221"/>
          </a:xfrm>
          <a:prstGeom prst="rect">
            <a:avLst/>
          </a:prstGeom>
          <a:noFill/>
        </p:spPr>
        <p:txBody>
          <a:bodyPr wrap="none" rtlCol="0">
            <a:spAutoFit/>
          </a:bodyPr>
          <a:lstStyle/>
          <a:p>
            <a:r>
              <a:rPr lang="es-CL" sz="1000" b="1" dirty="0"/>
              <a:t>72 mm/s</a:t>
            </a:r>
          </a:p>
        </p:txBody>
      </p:sp>
      <p:sp>
        <p:nvSpPr>
          <p:cNvPr id="34" name="CuadroTexto 33"/>
          <p:cNvSpPr txBox="1"/>
          <p:nvPr/>
        </p:nvSpPr>
        <p:spPr>
          <a:xfrm>
            <a:off x="1399253" y="3966116"/>
            <a:ext cx="764953" cy="246221"/>
          </a:xfrm>
          <a:prstGeom prst="rect">
            <a:avLst/>
          </a:prstGeom>
          <a:noFill/>
        </p:spPr>
        <p:txBody>
          <a:bodyPr wrap="none" rtlCol="0">
            <a:spAutoFit/>
          </a:bodyPr>
          <a:lstStyle/>
          <a:p>
            <a:r>
              <a:rPr lang="es-CL" sz="1000" b="1" dirty="0"/>
              <a:t>109 mm/s</a:t>
            </a:r>
          </a:p>
        </p:txBody>
      </p:sp>
      <p:sp>
        <p:nvSpPr>
          <p:cNvPr id="35" name="CuadroTexto 34"/>
          <p:cNvSpPr txBox="1"/>
          <p:nvPr/>
        </p:nvSpPr>
        <p:spPr>
          <a:xfrm>
            <a:off x="8045289" y="4106051"/>
            <a:ext cx="764953" cy="246221"/>
          </a:xfrm>
          <a:prstGeom prst="rect">
            <a:avLst/>
          </a:prstGeom>
          <a:noFill/>
        </p:spPr>
        <p:txBody>
          <a:bodyPr wrap="none" rtlCol="0">
            <a:spAutoFit/>
          </a:bodyPr>
          <a:lstStyle/>
          <a:p>
            <a:r>
              <a:rPr lang="es-CL" sz="1000" b="1" dirty="0"/>
              <a:t>201 mm/s</a:t>
            </a:r>
          </a:p>
        </p:txBody>
      </p:sp>
      <p:sp>
        <p:nvSpPr>
          <p:cNvPr id="36" name="CuadroTexto 35"/>
          <p:cNvSpPr txBox="1"/>
          <p:nvPr/>
        </p:nvSpPr>
        <p:spPr>
          <a:xfrm>
            <a:off x="8557550" y="3463674"/>
            <a:ext cx="764953" cy="246221"/>
          </a:xfrm>
          <a:prstGeom prst="rect">
            <a:avLst/>
          </a:prstGeom>
          <a:noFill/>
        </p:spPr>
        <p:txBody>
          <a:bodyPr wrap="none" rtlCol="0">
            <a:spAutoFit/>
          </a:bodyPr>
          <a:lstStyle/>
          <a:p>
            <a:r>
              <a:rPr lang="es-CL" sz="1000" b="1" dirty="0"/>
              <a:t>382 mm/s</a:t>
            </a:r>
          </a:p>
        </p:txBody>
      </p:sp>
      <p:sp>
        <p:nvSpPr>
          <p:cNvPr id="37" name="CuadroTexto 36"/>
          <p:cNvSpPr txBox="1"/>
          <p:nvPr/>
        </p:nvSpPr>
        <p:spPr>
          <a:xfrm>
            <a:off x="6068834" y="4467205"/>
            <a:ext cx="595035" cy="338554"/>
          </a:xfrm>
          <a:prstGeom prst="rect">
            <a:avLst/>
          </a:prstGeom>
          <a:noFill/>
        </p:spPr>
        <p:txBody>
          <a:bodyPr wrap="none" rtlCol="0">
            <a:spAutoFit/>
          </a:bodyPr>
          <a:lstStyle/>
          <a:p>
            <a:r>
              <a:rPr lang="es-CL" sz="1600" dirty="0">
                <a:solidFill>
                  <a:srgbClr val="FF0000"/>
                </a:solidFill>
              </a:rPr>
              <a:t>90%</a:t>
            </a:r>
          </a:p>
        </p:txBody>
      </p:sp>
      <p:cxnSp>
        <p:nvCxnSpPr>
          <p:cNvPr id="38" name="Conector recto de flecha 37"/>
          <p:cNvCxnSpPr/>
          <p:nvPr/>
        </p:nvCxnSpPr>
        <p:spPr>
          <a:xfrm flipV="1">
            <a:off x="6624542" y="4327270"/>
            <a:ext cx="0" cy="6701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8727468" y="2771972"/>
            <a:ext cx="595035" cy="338554"/>
          </a:xfrm>
          <a:prstGeom prst="rect">
            <a:avLst/>
          </a:prstGeom>
          <a:noFill/>
        </p:spPr>
        <p:txBody>
          <a:bodyPr wrap="none" rtlCol="0">
            <a:spAutoFit/>
          </a:bodyPr>
          <a:lstStyle/>
          <a:p>
            <a:r>
              <a:rPr lang="es-CL" sz="1600" dirty="0">
                <a:solidFill>
                  <a:srgbClr val="FF0000"/>
                </a:solidFill>
              </a:rPr>
              <a:t>30%</a:t>
            </a:r>
          </a:p>
        </p:txBody>
      </p:sp>
      <p:cxnSp>
        <p:nvCxnSpPr>
          <p:cNvPr id="41" name="Conector recto de flecha 40"/>
          <p:cNvCxnSpPr/>
          <p:nvPr/>
        </p:nvCxnSpPr>
        <p:spPr>
          <a:xfrm flipV="1">
            <a:off x="9261394" y="2597814"/>
            <a:ext cx="0" cy="6701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439D8BB5-174C-EF7E-9FC5-3571C349DE26}"/>
              </a:ext>
            </a:extLst>
          </p:cNvPr>
          <p:cNvPicPr>
            <a:picLocks noChangeAspect="1"/>
          </p:cNvPicPr>
          <p:nvPr/>
        </p:nvPicPr>
        <p:blipFill>
          <a:blip r:embed="rId6"/>
          <a:stretch>
            <a:fillRect/>
          </a:stretch>
        </p:blipFill>
        <p:spPr>
          <a:xfrm>
            <a:off x="-123234" y="8951"/>
            <a:ext cx="9614225" cy="963251"/>
          </a:xfrm>
          <a:prstGeom prst="rect">
            <a:avLst/>
          </a:prstGeom>
        </p:spPr>
      </p:pic>
      <p:sp>
        <p:nvSpPr>
          <p:cNvPr id="10" name="Rectángulo 9">
            <a:extLst>
              <a:ext uri="{FF2B5EF4-FFF2-40B4-BE49-F238E27FC236}">
                <a16:creationId xmlns:a16="http://schemas.microsoft.com/office/drawing/2014/main" id="{C0A7B79A-F8D0-A0A5-11B5-47A734E10556}"/>
              </a:ext>
            </a:extLst>
          </p:cNvPr>
          <p:cNvSpPr/>
          <p:nvPr/>
        </p:nvSpPr>
        <p:spPr>
          <a:xfrm>
            <a:off x="10914185" y="6101862"/>
            <a:ext cx="1107830" cy="627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2486638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4088CDA-409D-FF5E-7A9E-31B965837F33}"/>
              </a:ext>
            </a:extLst>
          </p:cNvPr>
          <p:cNvGraphicFramePr>
            <a:graphicFrameLocks noChangeAspect="1"/>
          </p:cNvGraphicFramePr>
          <p:nvPr>
            <p:custDataLst>
              <p:tags r:id="rId1"/>
            </p:custDataLst>
            <p:extLst>
              <p:ext uri="{D42A27DB-BD31-4B8C-83A1-F6EECF244321}">
                <p14:modId xmlns:p14="http://schemas.microsoft.com/office/powerpoint/2010/main" val="2483646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4" imgW="473" imgH="473" progId="TCLayout.ActiveDocument.1">
                  <p:embed/>
                </p:oleObj>
              </mc:Choice>
              <mc:Fallback>
                <p:oleObj name="Diapositiva de think-cell"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Imagen 3"/>
          <p:cNvPicPr>
            <a:picLocks noChangeAspect="1"/>
          </p:cNvPicPr>
          <p:nvPr/>
        </p:nvPicPr>
        <p:blipFill>
          <a:blip r:embed="rId6"/>
          <a:stretch>
            <a:fillRect/>
          </a:stretch>
        </p:blipFill>
        <p:spPr>
          <a:xfrm>
            <a:off x="2475914" y="911900"/>
            <a:ext cx="6394991" cy="4812231"/>
          </a:xfrm>
          <a:prstGeom prst="rect">
            <a:avLst/>
          </a:prstGeom>
          <a:ln>
            <a:solidFill>
              <a:srgbClr val="000000"/>
            </a:solidFill>
          </a:ln>
        </p:spPr>
      </p:pic>
      <p:cxnSp>
        <p:nvCxnSpPr>
          <p:cNvPr id="32" name="Conector recto de flecha 31"/>
          <p:cNvCxnSpPr/>
          <p:nvPr/>
        </p:nvCxnSpPr>
        <p:spPr>
          <a:xfrm flipH="1" flipV="1">
            <a:off x="4696265" y="4662020"/>
            <a:ext cx="9378" cy="10621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rot="5400000">
            <a:off x="4207247" y="6061789"/>
            <a:ext cx="971741" cy="261610"/>
          </a:xfrm>
          <a:prstGeom prst="rect">
            <a:avLst/>
          </a:prstGeom>
          <a:noFill/>
        </p:spPr>
        <p:txBody>
          <a:bodyPr wrap="none" rtlCol="0">
            <a:spAutoFit/>
          </a:bodyPr>
          <a:lstStyle/>
          <a:p>
            <a:r>
              <a:rPr lang="es-CL" sz="1100" b="1" dirty="0"/>
              <a:t>PRECORTE</a:t>
            </a:r>
          </a:p>
        </p:txBody>
      </p:sp>
      <p:sp>
        <p:nvSpPr>
          <p:cNvPr id="36" name="CuadroTexto 35"/>
          <p:cNvSpPr txBox="1"/>
          <p:nvPr/>
        </p:nvSpPr>
        <p:spPr>
          <a:xfrm rot="5400000">
            <a:off x="4991763" y="6008322"/>
            <a:ext cx="797013" cy="261610"/>
          </a:xfrm>
          <a:prstGeom prst="rect">
            <a:avLst/>
          </a:prstGeom>
          <a:noFill/>
        </p:spPr>
        <p:txBody>
          <a:bodyPr wrap="none" rtlCol="0">
            <a:spAutoFit/>
          </a:bodyPr>
          <a:lstStyle/>
          <a:p>
            <a:r>
              <a:rPr lang="es-CL" sz="1100" b="1" dirty="0">
                <a:solidFill>
                  <a:srgbClr val="00B050"/>
                </a:solidFill>
              </a:rPr>
              <a:t>B1,B2,1P</a:t>
            </a:r>
          </a:p>
        </p:txBody>
      </p:sp>
      <p:sp>
        <p:nvSpPr>
          <p:cNvPr id="39" name="CuadroTexto 38"/>
          <p:cNvSpPr txBox="1"/>
          <p:nvPr/>
        </p:nvSpPr>
        <p:spPr>
          <a:xfrm rot="5400000">
            <a:off x="5088393" y="6151557"/>
            <a:ext cx="1151277" cy="261610"/>
          </a:xfrm>
          <a:prstGeom prst="rect">
            <a:avLst/>
          </a:prstGeom>
          <a:noFill/>
        </p:spPr>
        <p:txBody>
          <a:bodyPr wrap="none" rtlCol="0">
            <a:spAutoFit/>
          </a:bodyPr>
          <a:lstStyle/>
          <a:p>
            <a:r>
              <a:rPr lang="es-CL" sz="1100" b="1" dirty="0">
                <a:solidFill>
                  <a:srgbClr val="00B050"/>
                </a:solidFill>
              </a:rPr>
              <a:t>PRODUCCIÓN</a:t>
            </a:r>
          </a:p>
        </p:txBody>
      </p:sp>
      <p:cxnSp>
        <p:nvCxnSpPr>
          <p:cNvPr id="43" name="Conector recto de flecha 42"/>
          <p:cNvCxnSpPr/>
          <p:nvPr/>
        </p:nvCxnSpPr>
        <p:spPr>
          <a:xfrm flipH="1" flipV="1">
            <a:off x="5390269" y="4659672"/>
            <a:ext cx="9378" cy="10621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flipH="1" flipV="1">
            <a:off x="5664031" y="4659671"/>
            <a:ext cx="9378" cy="10621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p:nvPr/>
        </p:nvCxnSpPr>
        <p:spPr>
          <a:xfrm flipH="1" flipV="1">
            <a:off x="5965993" y="4659670"/>
            <a:ext cx="9378" cy="10621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CuadroTexto 46"/>
          <p:cNvSpPr txBox="1"/>
          <p:nvPr/>
        </p:nvSpPr>
        <p:spPr>
          <a:xfrm rot="5400000">
            <a:off x="5399732" y="6160262"/>
            <a:ext cx="1151277" cy="261610"/>
          </a:xfrm>
          <a:prstGeom prst="rect">
            <a:avLst/>
          </a:prstGeom>
          <a:noFill/>
        </p:spPr>
        <p:txBody>
          <a:bodyPr wrap="none" rtlCol="0">
            <a:spAutoFit/>
          </a:bodyPr>
          <a:lstStyle/>
          <a:p>
            <a:r>
              <a:rPr lang="es-CL" sz="1100" b="1" dirty="0">
                <a:solidFill>
                  <a:srgbClr val="FF0000"/>
                </a:solidFill>
              </a:rPr>
              <a:t>PRODUCCIÓN</a:t>
            </a:r>
          </a:p>
        </p:txBody>
      </p:sp>
      <p:sp>
        <p:nvSpPr>
          <p:cNvPr id="55" name="CuadroTexto 54"/>
          <p:cNvSpPr txBox="1"/>
          <p:nvPr/>
        </p:nvSpPr>
        <p:spPr>
          <a:xfrm rot="5400000">
            <a:off x="5968906" y="6015949"/>
            <a:ext cx="797013" cy="261610"/>
          </a:xfrm>
          <a:prstGeom prst="rect">
            <a:avLst/>
          </a:prstGeom>
          <a:noFill/>
        </p:spPr>
        <p:txBody>
          <a:bodyPr wrap="none" rtlCol="0">
            <a:spAutoFit/>
          </a:bodyPr>
          <a:lstStyle/>
          <a:p>
            <a:r>
              <a:rPr lang="es-CL" sz="1100" b="1" dirty="0">
                <a:solidFill>
                  <a:srgbClr val="FF0000"/>
                </a:solidFill>
              </a:rPr>
              <a:t>B1,B2,1P</a:t>
            </a:r>
          </a:p>
        </p:txBody>
      </p:sp>
      <p:cxnSp>
        <p:nvCxnSpPr>
          <p:cNvPr id="58" name="Conector recto de flecha 57"/>
          <p:cNvCxnSpPr/>
          <p:nvPr/>
        </p:nvCxnSpPr>
        <p:spPr>
          <a:xfrm flipH="1" flipV="1">
            <a:off x="6358035" y="4659669"/>
            <a:ext cx="9378" cy="10621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5466661" y="1195674"/>
            <a:ext cx="1292341" cy="338554"/>
          </a:xfrm>
          <a:prstGeom prst="rect">
            <a:avLst/>
          </a:prstGeom>
          <a:noFill/>
        </p:spPr>
        <p:txBody>
          <a:bodyPr wrap="none" rtlCol="0">
            <a:spAutoFit/>
          </a:bodyPr>
          <a:lstStyle/>
          <a:p>
            <a:r>
              <a:rPr lang="es-CL" sz="1600" b="1" dirty="0"/>
              <a:t>28.56 mm/s</a:t>
            </a:r>
          </a:p>
        </p:txBody>
      </p:sp>
      <p:sp>
        <p:nvSpPr>
          <p:cNvPr id="60" name="CuadroTexto 59"/>
          <p:cNvSpPr txBox="1"/>
          <p:nvPr/>
        </p:nvSpPr>
        <p:spPr>
          <a:xfrm>
            <a:off x="4693117" y="2252318"/>
            <a:ext cx="1178528" cy="338554"/>
          </a:xfrm>
          <a:prstGeom prst="rect">
            <a:avLst/>
          </a:prstGeom>
          <a:noFill/>
        </p:spPr>
        <p:txBody>
          <a:bodyPr wrap="none" rtlCol="0">
            <a:spAutoFit/>
          </a:bodyPr>
          <a:lstStyle/>
          <a:p>
            <a:r>
              <a:rPr lang="es-CL" sz="1600" b="1" dirty="0"/>
              <a:t>17.9 mm/s</a:t>
            </a:r>
          </a:p>
        </p:txBody>
      </p:sp>
      <p:sp>
        <p:nvSpPr>
          <p:cNvPr id="18" name="CuadroTexto 17"/>
          <p:cNvSpPr txBox="1"/>
          <p:nvPr/>
        </p:nvSpPr>
        <p:spPr>
          <a:xfrm>
            <a:off x="5102129" y="1672841"/>
            <a:ext cx="595035" cy="338554"/>
          </a:xfrm>
          <a:prstGeom prst="rect">
            <a:avLst/>
          </a:prstGeom>
          <a:noFill/>
        </p:spPr>
        <p:txBody>
          <a:bodyPr wrap="none" rtlCol="0">
            <a:spAutoFit/>
          </a:bodyPr>
          <a:lstStyle/>
          <a:p>
            <a:r>
              <a:rPr lang="es-CL" sz="1600" dirty="0">
                <a:solidFill>
                  <a:srgbClr val="FF0000"/>
                </a:solidFill>
              </a:rPr>
              <a:t>37%</a:t>
            </a:r>
          </a:p>
        </p:txBody>
      </p:sp>
      <p:cxnSp>
        <p:nvCxnSpPr>
          <p:cNvPr id="21" name="Conector recto de flecha 20"/>
          <p:cNvCxnSpPr/>
          <p:nvPr/>
        </p:nvCxnSpPr>
        <p:spPr>
          <a:xfrm flipV="1">
            <a:off x="5673409" y="1551094"/>
            <a:ext cx="0" cy="6701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8AC471EF-69D3-A750-C728-7714FE6D02F1}"/>
              </a:ext>
            </a:extLst>
          </p:cNvPr>
          <p:cNvPicPr>
            <a:picLocks noChangeAspect="1"/>
          </p:cNvPicPr>
          <p:nvPr/>
        </p:nvPicPr>
        <p:blipFill>
          <a:blip r:embed="rId7"/>
          <a:stretch>
            <a:fillRect/>
          </a:stretch>
        </p:blipFill>
        <p:spPr>
          <a:xfrm>
            <a:off x="-53406" y="-14244"/>
            <a:ext cx="9614225" cy="963251"/>
          </a:xfrm>
          <a:prstGeom prst="rect">
            <a:avLst/>
          </a:prstGeom>
        </p:spPr>
      </p:pic>
      <p:sp>
        <p:nvSpPr>
          <p:cNvPr id="10" name="Rectángulo 9">
            <a:extLst>
              <a:ext uri="{FF2B5EF4-FFF2-40B4-BE49-F238E27FC236}">
                <a16:creationId xmlns:a16="http://schemas.microsoft.com/office/drawing/2014/main" id="{291CACAC-D4C6-7161-026B-5758B40ED0BA}"/>
              </a:ext>
            </a:extLst>
          </p:cNvPr>
          <p:cNvSpPr/>
          <p:nvPr/>
        </p:nvSpPr>
        <p:spPr>
          <a:xfrm>
            <a:off x="10914185" y="6101862"/>
            <a:ext cx="1107830" cy="627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802066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F2C77C3F-8A99-FC66-1D23-5006C88E8559}"/>
              </a:ext>
            </a:extLst>
          </p:cNvPr>
          <p:cNvGraphicFramePr>
            <a:graphicFrameLocks noChangeAspect="1"/>
          </p:cNvGraphicFramePr>
          <p:nvPr>
            <p:custDataLst>
              <p:tags r:id="rId1"/>
            </p:custDataLst>
            <p:extLst>
              <p:ext uri="{D42A27DB-BD31-4B8C-83A1-F6EECF244321}">
                <p14:modId xmlns:p14="http://schemas.microsoft.com/office/powerpoint/2010/main" val="20038685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Imagen 2"/>
          <p:cNvPicPr>
            <a:picLocks noChangeAspect="1"/>
          </p:cNvPicPr>
          <p:nvPr/>
        </p:nvPicPr>
        <p:blipFill>
          <a:blip r:embed="rId5"/>
          <a:stretch>
            <a:fillRect/>
          </a:stretch>
        </p:blipFill>
        <p:spPr>
          <a:xfrm>
            <a:off x="602668" y="2871032"/>
            <a:ext cx="4475769" cy="3824077"/>
          </a:xfrm>
          <a:prstGeom prst="rect">
            <a:avLst/>
          </a:prstGeom>
        </p:spPr>
      </p:pic>
      <p:sp>
        <p:nvSpPr>
          <p:cNvPr id="25" name="Forma libre 24"/>
          <p:cNvSpPr/>
          <p:nvPr/>
        </p:nvSpPr>
        <p:spPr>
          <a:xfrm>
            <a:off x="3495822" y="3123028"/>
            <a:ext cx="1244990" cy="3481754"/>
          </a:xfrm>
          <a:custGeom>
            <a:avLst/>
            <a:gdLst>
              <a:gd name="connsiteX0" fmla="*/ 492369 w 1244990"/>
              <a:gd name="connsiteY0" fmla="*/ 0 h 3481754"/>
              <a:gd name="connsiteX1" fmla="*/ 1244990 w 1244990"/>
              <a:gd name="connsiteY1" fmla="*/ 710418 h 3481754"/>
              <a:gd name="connsiteX2" fmla="*/ 998806 w 1244990"/>
              <a:gd name="connsiteY2" fmla="*/ 2096086 h 3481754"/>
              <a:gd name="connsiteX3" fmla="*/ 942535 w 1244990"/>
              <a:gd name="connsiteY3" fmla="*/ 3481754 h 3481754"/>
              <a:gd name="connsiteX4" fmla="*/ 365760 w 1244990"/>
              <a:gd name="connsiteY4" fmla="*/ 3151163 h 3481754"/>
              <a:gd name="connsiteX5" fmla="*/ 0 w 1244990"/>
              <a:gd name="connsiteY5" fmla="*/ 3200400 h 3481754"/>
              <a:gd name="connsiteX6" fmla="*/ 63304 w 1244990"/>
              <a:gd name="connsiteY6" fmla="*/ 2278966 h 3481754"/>
              <a:gd name="connsiteX7" fmla="*/ 182880 w 1244990"/>
              <a:gd name="connsiteY7" fmla="*/ 1385667 h 3481754"/>
              <a:gd name="connsiteX8" fmla="*/ 492369 w 1244990"/>
              <a:gd name="connsiteY8" fmla="*/ 0 h 348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4990" h="3481754">
                <a:moveTo>
                  <a:pt x="492369" y="0"/>
                </a:moveTo>
                <a:lnTo>
                  <a:pt x="1244990" y="710418"/>
                </a:lnTo>
                <a:lnTo>
                  <a:pt x="998806" y="2096086"/>
                </a:lnTo>
                <a:lnTo>
                  <a:pt x="942535" y="3481754"/>
                </a:lnTo>
                <a:lnTo>
                  <a:pt x="365760" y="3151163"/>
                </a:lnTo>
                <a:lnTo>
                  <a:pt x="0" y="3200400"/>
                </a:lnTo>
                <a:lnTo>
                  <a:pt x="63304" y="2278966"/>
                </a:lnTo>
                <a:lnTo>
                  <a:pt x="182880" y="1385667"/>
                </a:lnTo>
                <a:lnTo>
                  <a:pt x="492369"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 name="Imagen 1"/>
          <p:cNvPicPr>
            <a:picLocks noChangeAspect="1"/>
          </p:cNvPicPr>
          <p:nvPr/>
        </p:nvPicPr>
        <p:blipFill>
          <a:blip r:embed="rId6"/>
          <a:stretch>
            <a:fillRect/>
          </a:stretch>
        </p:blipFill>
        <p:spPr>
          <a:xfrm>
            <a:off x="285616" y="1472027"/>
            <a:ext cx="8886520" cy="1213289"/>
          </a:xfrm>
          <a:prstGeom prst="rect">
            <a:avLst/>
          </a:prstGeom>
        </p:spPr>
      </p:pic>
      <p:sp>
        <p:nvSpPr>
          <p:cNvPr id="4" name="CuadroTexto 3"/>
          <p:cNvSpPr txBox="1"/>
          <p:nvPr/>
        </p:nvSpPr>
        <p:spPr>
          <a:xfrm>
            <a:off x="3768107" y="5320193"/>
            <a:ext cx="1249060" cy="215444"/>
          </a:xfrm>
          <a:prstGeom prst="rect">
            <a:avLst/>
          </a:prstGeom>
          <a:solidFill>
            <a:schemeClr val="bg1"/>
          </a:solidFill>
          <a:ln>
            <a:solidFill>
              <a:srgbClr val="000000"/>
            </a:solidFill>
          </a:ln>
        </p:spPr>
        <p:txBody>
          <a:bodyPr wrap="none" rtlCol="0">
            <a:spAutoFit/>
          </a:bodyPr>
          <a:lstStyle/>
          <a:p>
            <a:r>
              <a:rPr lang="es-CL" sz="800" b="1" dirty="0">
                <a:solidFill>
                  <a:srgbClr val="000000"/>
                </a:solidFill>
              </a:rPr>
              <a:t>GRIETA DECLARADA</a:t>
            </a:r>
          </a:p>
        </p:txBody>
      </p:sp>
      <p:cxnSp>
        <p:nvCxnSpPr>
          <p:cNvPr id="14" name="Conector recto de flecha 13"/>
          <p:cNvCxnSpPr>
            <a:stCxn id="4" idx="1"/>
          </p:cNvCxnSpPr>
          <p:nvPr/>
        </p:nvCxnSpPr>
        <p:spPr>
          <a:xfrm flipH="1" flipV="1">
            <a:off x="3327009" y="5416062"/>
            <a:ext cx="441098" cy="1185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1212009" y="3974680"/>
            <a:ext cx="1838645" cy="307777"/>
          </a:xfrm>
          <a:prstGeom prst="rect">
            <a:avLst/>
          </a:prstGeom>
          <a:solidFill>
            <a:schemeClr val="bg1"/>
          </a:solidFill>
        </p:spPr>
        <p:txBody>
          <a:bodyPr wrap="none" rtlCol="0">
            <a:spAutoFit/>
          </a:bodyPr>
          <a:lstStyle/>
          <a:p>
            <a:r>
              <a:rPr lang="es-CL" sz="1400" dirty="0"/>
              <a:t>SECUENCIA TIPO 1</a:t>
            </a:r>
          </a:p>
        </p:txBody>
      </p:sp>
      <p:sp>
        <p:nvSpPr>
          <p:cNvPr id="24" name="CuadroTexto 23"/>
          <p:cNvSpPr txBox="1"/>
          <p:nvPr/>
        </p:nvSpPr>
        <p:spPr>
          <a:xfrm>
            <a:off x="1206700" y="5166304"/>
            <a:ext cx="1838645" cy="307777"/>
          </a:xfrm>
          <a:prstGeom prst="rect">
            <a:avLst/>
          </a:prstGeom>
          <a:solidFill>
            <a:schemeClr val="bg1"/>
          </a:solidFill>
        </p:spPr>
        <p:txBody>
          <a:bodyPr wrap="none" rtlCol="0">
            <a:spAutoFit/>
          </a:bodyPr>
          <a:lstStyle/>
          <a:p>
            <a:r>
              <a:rPr lang="es-CL" sz="1400" dirty="0"/>
              <a:t>SECUENCIA TIPO 2</a:t>
            </a:r>
          </a:p>
        </p:txBody>
      </p:sp>
      <p:pic>
        <p:nvPicPr>
          <p:cNvPr id="10" name="Imagen 9">
            <a:extLst>
              <a:ext uri="{FF2B5EF4-FFF2-40B4-BE49-F238E27FC236}">
                <a16:creationId xmlns:a16="http://schemas.microsoft.com/office/drawing/2014/main" id="{B9A99981-A091-9D10-8778-37308461A581}"/>
              </a:ext>
            </a:extLst>
          </p:cNvPr>
          <p:cNvPicPr>
            <a:picLocks noChangeAspect="1"/>
          </p:cNvPicPr>
          <p:nvPr/>
        </p:nvPicPr>
        <p:blipFill>
          <a:blip r:embed="rId7"/>
          <a:stretch>
            <a:fillRect/>
          </a:stretch>
        </p:blipFill>
        <p:spPr>
          <a:xfrm>
            <a:off x="-188221" y="153641"/>
            <a:ext cx="9614225" cy="963251"/>
          </a:xfrm>
          <a:prstGeom prst="rect">
            <a:avLst/>
          </a:prstGeom>
        </p:spPr>
      </p:pic>
      <p:sp>
        <p:nvSpPr>
          <p:cNvPr id="11" name="Rectángulo 10">
            <a:extLst>
              <a:ext uri="{FF2B5EF4-FFF2-40B4-BE49-F238E27FC236}">
                <a16:creationId xmlns:a16="http://schemas.microsoft.com/office/drawing/2014/main" id="{8F2D4E6A-C6AD-D671-FA12-446EFA3F2DB6}"/>
              </a:ext>
            </a:extLst>
          </p:cNvPr>
          <p:cNvSpPr/>
          <p:nvPr/>
        </p:nvSpPr>
        <p:spPr>
          <a:xfrm>
            <a:off x="10914185" y="6101862"/>
            <a:ext cx="1107830" cy="627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475367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7B05D4E-F40F-34BE-EA86-A41897551536}"/>
              </a:ext>
            </a:extLst>
          </p:cNvPr>
          <p:cNvGraphicFramePr>
            <a:graphicFrameLocks noChangeAspect="1"/>
          </p:cNvGraphicFramePr>
          <p:nvPr>
            <p:custDataLst>
              <p:tags r:id="rId1"/>
            </p:custDataLst>
            <p:extLst>
              <p:ext uri="{D42A27DB-BD31-4B8C-83A1-F6EECF244321}">
                <p14:modId xmlns:p14="http://schemas.microsoft.com/office/powerpoint/2010/main" val="2733876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4" imgW="473" imgH="473" progId="TCLayout.ActiveDocument.1">
                  <p:embed/>
                </p:oleObj>
              </mc:Choice>
              <mc:Fallback>
                <p:oleObj name="Diapositiva de think-cell"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1">
            <a:extLst>
              <a:ext uri="{FF2B5EF4-FFF2-40B4-BE49-F238E27FC236}">
                <a16:creationId xmlns:a16="http://schemas.microsoft.com/office/drawing/2014/main" id="{3A9824C2-E238-62C7-F429-CF83EA41A1E9}"/>
              </a:ext>
            </a:extLst>
          </p:cNvPr>
          <p:cNvSpPr txBox="1">
            <a:spLocks/>
          </p:cNvSpPr>
          <p:nvPr/>
        </p:nvSpPr>
        <p:spPr bwMode="auto">
          <a:xfrm>
            <a:off x="341555" y="1171463"/>
            <a:ext cx="11517070" cy="3791062"/>
          </a:xfrm>
          <a:prstGeom prst="rect">
            <a:avLst/>
          </a:prstGeom>
          <a:noFill/>
          <a:ln w="9525">
            <a:noFill/>
            <a:miter lim="800000"/>
            <a:headEnd/>
            <a:tailEnd/>
          </a:ln>
          <a:effectLst/>
        </p:spPr>
        <p:txBody>
          <a:bodyPr vert="horz" wrap="square" lIns="0" tIns="31895" rIns="0" bIns="0" numCol="1" anchor="t" anchorCtr="0" compatLnSpc="1">
            <a:prstTxWarp prst="textNoShape">
              <a:avLst/>
            </a:prstTxWarp>
          </a:bodyPr>
          <a:lstStyle>
            <a:lvl1pPr algn="l" rtl="0" eaLnBrk="1" fontAlgn="base" hangingPunct="1">
              <a:lnSpc>
                <a:spcPct val="95000"/>
              </a:lnSpc>
              <a:spcBef>
                <a:spcPct val="0"/>
              </a:spcBef>
              <a:spcAft>
                <a:spcPct val="0"/>
              </a:spcAft>
              <a:defRPr sz="1984" b="1">
                <a:solidFill>
                  <a:srgbClr val="646464"/>
                </a:solidFill>
                <a:latin typeface="EYInterstate Light" pitchFamily="2" charset="0"/>
                <a:ea typeface="+mj-ea"/>
                <a:cs typeface="+mj-cs"/>
              </a:defRPr>
            </a:lvl1pPr>
            <a:lvl2pPr algn="l" rtl="0" eaLnBrk="1" fontAlgn="base" hangingPunct="1">
              <a:lnSpc>
                <a:spcPct val="85000"/>
              </a:lnSpc>
              <a:spcBef>
                <a:spcPct val="0"/>
              </a:spcBef>
              <a:spcAft>
                <a:spcPct val="0"/>
              </a:spcAft>
              <a:defRPr sz="3307" b="1">
                <a:solidFill>
                  <a:srgbClr val="646464"/>
                </a:solidFill>
                <a:latin typeface="Arial" charset="0"/>
              </a:defRPr>
            </a:lvl2pPr>
            <a:lvl3pPr algn="l" rtl="0" eaLnBrk="1" fontAlgn="base" hangingPunct="1">
              <a:lnSpc>
                <a:spcPct val="85000"/>
              </a:lnSpc>
              <a:spcBef>
                <a:spcPct val="0"/>
              </a:spcBef>
              <a:spcAft>
                <a:spcPct val="0"/>
              </a:spcAft>
              <a:defRPr sz="3307" b="1">
                <a:solidFill>
                  <a:srgbClr val="646464"/>
                </a:solidFill>
                <a:latin typeface="Arial" charset="0"/>
              </a:defRPr>
            </a:lvl3pPr>
            <a:lvl4pPr algn="l" rtl="0" eaLnBrk="1" fontAlgn="base" hangingPunct="1">
              <a:lnSpc>
                <a:spcPct val="85000"/>
              </a:lnSpc>
              <a:spcBef>
                <a:spcPct val="0"/>
              </a:spcBef>
              <a:spcAft>
                <a:spcPct val="0"/>
              </a:spcAft>
              <a:defRPr sz="3307" b="1">
                <a:solidFill>
                  <a:srgbClr val="646464"/>
                </a:solidFill>
                <a:latin typeface="Arial" charset="0"/>
              </a:defRPr>
            </a:lvl4pPr>
            <a:lvl5pPr algn="l" rtl="0" eaLnBrk="1" fontAlgn="base" hangingPunct="1">
              <a:lnSpc>
                <a:spcPct val="85000"/>
              </a:lnSpc>
              <a:spcBef>
                <a:spcPct val="0"/>
              </a:spcBef>
              <a:spcAft>
                <a:spcPct val="0"/>
              </a:spcAft>
              <a:defRPr sz="3307" b="1">
                <a:solidFill>
                  <a:srgbClr val="646464"/>
                </a:solidFill>
                <a:latin typeface="Arial" charset="0"/>
              </a:defRPr>
            </a:lvl5pPr>
            <a:lvl6pPr marL="504017" algn="l" rtl="0" eaLnBrk="1" fontAlgn="base" hangingPunct="1">
              <a:lnSpc>
                <a:spcPct val="85000"/>
              </a:lnSpc>
              <a:spcBef>
                <a:spcPct val="0"/>
              </a:spcBef>
              <a:spcAft>
                <a:spcPct val="0"/>
              </a:spcAft>
              <a:defRPr sz="3307" b="1">
                <a:solidFill>
                  <a:srgbClr val="646464"/>
                </a:solidFill>
                <a:latin typeface="Arial" charset="0"/>
              </a:defRPr>
            </a:lvl6pPr>
            <a:lvl7pPr marL="1008035" algn="l" rtl="0" eaLnBrk="1" fontAlgn="base" hangingPunct="1">
              <a:lnSpc>
                <a:spcPct val="85000"/>
              </a:lnSpc>
              <a:spcBef>
                <a:spcPct val="0"/>
              </a:spcBef>
              <a:spcAft>
                <a:spcPct val="0"/>
              </a:spcAft>
              <a:defRPr sz="3307" b="1">
                <a:solidFill>
                  <a:srgbClr val="646464"/>
                </a:solidFill>
                <a:latin typeface="Arial" charset="0"/>
              </a:defRPr>
            </a:lvl7pPr>
            <a:lvl8pPr marL="1512052" algn="l" rtl="0" eaLnBrk="1" fontAlgn="base" hangingPunct="1">
              <a:lnSpc>
                <a:spcPct val="85000"/>
              </a:lnSpc>
              <a:spcBef>
                <a:spcPct val="0"/>
              </a:spcBef>
              <a:spcAft>
                <a:spcPct val="0"/>
              </a:spcAft>
              <a:defRPr sz="3307" b="1">
                <a:solidFill>
                  <a:srgbClr val="646464"/>
                </a:solidFill>
                <a:latin typeface="Arial" charset="0"/>
              </a:defRPr>
            </a:lvl8pPr>
            <a:lvl9pPr marL="2016069" algn="l" rtl="0" eaLnBrk="1" fontAlgn="base" hangingPunct="1">
              <a:lnSpc>
                <a:spcPct val="85000"/>
              </a:lnSpc>
              <a:spcBef>
                <a:spcPct val="0"/>
              </a:spcBef>
              <a:spcAft>
                <a:spcPct val="0"/>
              </a:spcAft>
              <a:defRPr sz="3307" b="1">
                <a:solidFill>
                  <a:srgbClr val="646464"/>
                </a:solidFill>
                <a:latin typeface="Arial" charset="0"/>
              </a:defRPr>
            </a:lvl9pPr>
          </a:lstStyle>
          <a:p>
            <a:pPr marL="285750" indent="-285750" defTabSz="457200">
              <a:buFont typeface="Wingdings"/>
              <a:buChar char="Ø"/>
              <a:defRPr/>
            </a:pPr>
            <a:r>
              <a:rPr lang="es-CL" sz="1600" b="0" kern="0" dirty="0">
                <a:solidFill>
                  <a:srgbClr val="1E376C"/>
                </a:solidFill>
                <a:latin typeface="EYInterstate Light"/>
              </a:rPr>
              <a:t>Los peak de vibraciones son mayores en secuencia tipo 2.</a:t>
            </a:r>
          </a:p>
          <a:p>
            <a:pPr defTabSz="457200">
              <a:defRPr/>
            </a:pPr>
            <a:endParaRPr lang="es-CL" sz="1600" b="0" kern="0" dirty="0">
              <a:solidFill>
                <a:srgbClr val="1E376C"/>
              </a:solidFill>
              <a:latin typeface="EYInterstate Light"/>
            </a:endParaRPr>
          </a:p>
          <a:p>
            <a:pPr marL="285750" indent="-285750" defTabSz="457200">
              <a:buFont typeface="Wingdings"/>
              <a:buChar char="Ø"/>
              <a:defRPr/>
            </a:pPr>
            <a:r>
              <a:rPr lang="es-CL" sz="1600" b="0" kern="0" dirty="0">
                <a:solidFill>
                  <a:srgbClr val="1E376C"/>
                </a:solidFill>
                <a:latin typeface="EYInterstate Light"/>
              </a:rPr>
              <a:t>El peak de vibraciones en pozos de producción aumentan un 90% en el campo cercano y un 37% en campo lejano.</a:t>
            </a:r>
          </a:p>
          <a:p>
            <a:pPr marL="285750" indent="-285750" defTabSz="457200">
              <a:buFont typeface="Wingdings"/>
              <a:buChar char="Ø"/>
              <a:defRPr/>
            </a:pPr>
            <a:endParaRPr lang="es-CL" sz="1600" b="0" kern="0" dirty="0">
              <a:solidFill>
                <a:srgbClr val="1E376C"/>
              </a:solidFill>
              <a:latin typeface="EYInterstate Light"/>
            </a:endParaRPr>
          </a:p>
          <a:p>
            <a:pPr marL="285750" indent="-285750" defTabSz="457200">
              <a:buFont typeface="Wingdings"/>
              <a:buChar char="Ø"/>
              <a:defRPr/>
            </a:pPr>
            <a:r>
              <a:rPr lang="es-CL" sz="1600" b="0" kern="0" dirty="0">
                <a:solidFill>
                  <a:srgbClr val="1E376C"/>
                </a:solidFill>
                <a:latin typeface="EYInterstate Light"/>
              </a:rPr>
              <a:t>El peak de vibraciones en pozos amortiguados aumentan un 30% en el campo cercano.</a:t>
            </a:r>
          </a:p>
          <a:p>
            <a:pPr marL="285750" indent="-285750" defTabSz="457200">
              <a:buFont typeface="Wingdings"/>
              <a:buChar char="Ø"/>
              <a:defRPr/>
            </a:pPr>
            <a:endParaRPr lang="es-CL" sz="1600" b="0" kern="0" dirty="0">
              <a:solidFill>
                <a:srgbClr val="1E376C"/>
              </a:solidFill>
              <a:latin typeface="EYInterstate Light"/>
            </a:endParaRPr>
          </a:p>
          <a:p>
            <a:pPr marL="285750" indent="-285750" defTabSz="457200">
              <a:buFont typeface="Wingdings"/>
              <a:buChar char="Ø"/>
              <a:defRPr/>
            </a:pPr>
            <a:r>
              <a:rPr lang="es-CL" sz="1600" b="0" kern="0" dirty="0">
                <a:solidFill>
                  <a:srgbClr val="1E376C"/>
                </a:solidFill>
                <a:latin typeface="EYInterstate Light"/>
              </a:rPr>
              <a:t>Se debe buscar una mejor configuración de diseño para fila Buffer 1, manteniendo su </a:t>
            </a:r>
            <a:r>
              <a:rPr lang="es-CL" sz="1600" b="0" kern="0" dirty="0" err="1">
                <a:solidFill>
                  <a:srgbClr val="1E376C"/>
                </a:solidFill>
                <a:latin typeface="EYInterstate Light"/>
              </a:rPr>
              <a:t>Fc</a:t>
            </a:r>
            <a:r>
              <a:rPr lang="es-CL" sz="1600" b="0" kern="0" dirty="0">
                <a:solidFill>
                  <a:srgbClr val="1E376C"/>
                </a:solidFill>
                <a:latin typeface="EYInterstate Light"/>
              </a:rPr>
              <a:t> pero disminuyendo sus Kg por retardo.</a:t>
            </a:r>
          </a:p>
        </p:txBody>
      </p:sp>
      <p:pic>
        <p:nvPicPr>
          <p:cNvPr id="8" name="Imagen 7">
            <a:extLst>
              <a:ext uri="{FF2B5EF4-FFF2-40B4-BE49-F238E27FC236}">
                <a16:creationId xmlns:a16="http://schemas.microsoft.com/office/drawing/2014/main" id="{1A1C7893-8379-C1C3-82D1-2D6C62E17C83}"/>
              </a:ext>
            </a:extLst>
          </p:cNvPr>
          <p:cNvPicPr>
            <a:picLocks noChangeAspect="1"/>
          </p:cNvPicPr>
          <p:nvPr/>
        </p:nvPicPr>
        <p:blipFill>
          <a:blip r:embed="rId6"/>
          <a:stretch>
            <a:fillRect/>
          </a:stretch>
        </p:blipFill>
        <p:spPr>
          <a:xfrm>
            <a:off x="-106159" y="122113"/>
            <a:ext cx="9614225" cy="963251"/>
          </a:xfrm>
          <a:prstGeom prst="rect">
            <a:avLst/>
          </a:prstGeom>
        </p:spPr>
      </p:pic>
      <p:sp>
        <p:nvSpPr>
          <p:cNvPr id="9" name="Rectángulo 8">
            <a:extLst>
              <a:ext uri="{FF2B5EF4-FFF2-40B4-BE49-F238E27FC236}">
                <a16:creationId xmlns:a16="http://schemas.microsoft.com/office/drawing/2014/main" id="{9266FD01-056F-E126-0450-C1251B9C47AF}"/>
              </a:ext>
            </a:extLst>
          </p:cNvPr>
          <p:cNvSpPr/>
          <p:nvPr/>
        </p:nvSpPr>
        <p:spPr>
          <a:xfrm>
            <a:off x="10914185" y="6101862"/>
            <a:ext cx="1107830" cy="6271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3881763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pic>
        <p:nvPicPr>
          <p:cNvPr id="4" name="Imagen 3">
            <a:extLst>
              <a:ext uri="{FF2B5EF4-FFF2-40B4-BE49-F238E27FC236}">
                <a16:creationId xmlns:a16="http://schemas.microsoft.com/office/drawing/2014/main" id="{3C1270AC-E8C1-92DC-0406-DB8CCF265CC7}"/>
              </a:ext>
            </a:extLst>
          </p:cNvPr>
          <p:cNvPicPr>
            <a:picLocks noChangeAspect="1"/>
          </p:cNvPicPr>
          <p:nvPr/>
        </p:nvPicPr>
        <p:blipFill rotWithShape="1">
          <a:blip r:embed="rId4"/>
          <a:srcRect l="2067" t="26254" r="2197" b="4327"/>
          <a:stretch/>
        </p:blipFill>
        <p:spPr>
          <a:xfrm>
            <a:off x="1077432" y="1587794"/>
            <a:ext cx="10504967" cy="4760849"/>
          </a:xfrm>
          <a:prstGeom prst="rect">
            <a:avLst/>
          </a:prstGeom>
        </p:spPr>
      </p:pic>
      <p:pic>
        <p:nvPicPr>
          <p:cNvPr id="5" name="Imagen 4">
            <a:extLst>
              <a:ext uri="{FF2B5EF4-FFF2-40B4-BE49-F238E27FC236}">
                <a16:creationId xmlns:a16="http://schemas.microsoft.com/office/drawing/2014/main" id="{3BF1A734-487E-CC19-DCDB-888A29FE37B1}"/>
              </a:ext>
            </a:extLst>
          </p:cNvPr>
          <p:cNvPicPr>
            <a:picLocks noChangeAspect="1"/>
          </p:cNvPicPr>
          <p:nvPr/>
        </p:nvPicPr>
        <p:blipFill>
          <a:blip r:embed="rId5"/>
          <a:stretch>
            <a:fillRect/>
          </a:stretch>
        </p:blipFill>
        <p:spPr>
          <a:xfrm>
            <a:off x="-106159" y="122113"/>
            <a:ext cx="9614225" cy="963251"/>
          </a:xfrm>
          <a:prstGeom prst="rect">
            <a:avLst/>
          </a:prstGeom>
        </p:spPr>
      </p:pic>
      <p:pic>
        <p:nvPicPr>
          <p:cNvPr id="9" name="Imagen 8">
            <a:extLst>
              <a:ext uri="{FF2B5EF4-FFF2-40B4-BE49-F238E27FC236}">
                <a16:creationId xmlns:a16="http://schemas.microsoft.com/office/drawing/2014/main" id="{043382E5-6E7B-8AC7-03C5-77854274B8CA}"/>
              </a:ext>
            </a:extLst>
          </p:cNvPr>
          <p:cNvPicPr>
            <a:picLocks noChangeAspect="1"/>
          </p:cNvPicPr>
          <p:nvPr/>
        </p:nvPicPr>
        <p:blipFill rotWithShape="1">
          <a:blip r:embed="rId6"/>
          <a:srcRect l="2713" t="33282" r="64987" b="26822"/>
          <a:stretch/>
        </p:blipFill>
        <p:spPr>
          <a:xfrm>
            <a:off x="6230680" y="3019647"/>
            <a:ext cx="5280836" cy="3328996"/>
          </a:xfrm>
          <a:prstGeom prst="rect">
            <a:avLst/>
          </a:prstGeom>
        </p:spPr>
      </p:pic>
    </p:spTree>
    <p:custDataLst>
      <p:tags r:id="rId1"/>
    </p:custDataLst>
    <p:extLst>
      <p:ext uri="{BB962C8B-B14F-4D97-AF65-F5344CB8AC3E}">
        <p14:creationId xmlns:p14="http://schemas.microsoft.com/office/powerpoint/2010/main" val="3597463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8</a:t>
            </a:fld>
            <a:endParaRPr lang="es-PE"/>
          </a:p>
        </p:txBody>
      </p:sp>
      <p:sp>
        <p:nvSpPr>
          <p:cNvPr id="7" name="CuadroTexto 6">
            <a:extLst>
              <a:ext uri="{FF2B5EF4-FFF2-40B4-BE49-F238E27FC236}">
                <a16:creationId xmlns:a16="http://schemas.microsoft.com/office/drawing/2014/main" id="{9EDA545D-FF65-31D3-72F6-C8FFFCA62F96}"/>
              </a:ext>
            </a:extLst>
          </p:cNvPr>
          <p:cNvSpPr txBox="1"/>
          <p:nvPr/>
        </p:nvSpPr>
        <p:spPr>
          <a:xfrm>
            <a:off x="322385" y="1076062"/>
            <a:ext cx="6096000" cy="5355312"/>
          </a:xfrm>
          <a:prstGeom prst="rect">
            <a:avLst/>
          </a:prstGeom>
          <a:noFill/>
        </p:spPr>
        <p:txBody>
          <a:bodyPr wrap="square">
            <a:spAutoFit/>
          </a:bodyPr>
          <a:lstStyle/>
          <a:p>
            <a:r>
              <a:rPr lang="es-ES" b="1" dirty="0"/>
              <a:t>Análisis de Vibraciones a Campo Cercano (VC)</a:t>
            </a:r>
          </a:p>
          <a:p>
            <a:endParaRPr lang="es-ES" b="1" dirty="0"/>
          </a:p>
          <a:p>
            <a:r>
              <a:rPr lang="es-ES" b="1" dirty="0"/>
              <a:t>Objetivo: </a:t>
            </a:r>
            <a:r>
              <a:rPr lang="es-ES" dirty="0"/>
              <a:t>Evaluar el impacto de las vibraciones en los taludes y en el macizo rocoso.</a:t>
            </a:r>
          </a:p>
          <a:p>
            <a:endParaRPr lang="es-ES" dirty="0"/>
          </a:p>
          <a:p>
            <a:r>
              <a:rPr lang="es-ES" b="1" dirty="0"/>
              <a:t>Parámetros:</a:t>
            </a:r>
            <a:r>
              <a:rPr lang="es-ES" dirty="0"/>
              <a:t> </a:t>
            </a:r>
            <a:r>
              <a:rPr lang="es-ES" b="1" dirty="0"/>
              <a:t>Velocidad de vibración pico (PPV): </a:t>
            </a:r>
            <a:r>
              <a:rPr lang="es-ES" dirty="0"/>
              <a:t>Medida de la intensidad máxima de la vibración. </a:t>
            </a:r>
            <a:r>
              <a:rPr lang="es-ES" b="1" dirty="0"/>
              <a:t>Frecuencia dominante: </a:t>
            </a:r>
            <a:r>
              <a:rPr lang="es-ES" dirty="0"/>
              <a:t>Rango de frecuencia con mayor energía vibratoria. </a:t>
            </a:r>
            <a:r>
              <a:rPr lang="es-ES" b="1" dirty="0"/>
              <a:t>Duración de la vibración:</a:t>
            </a:r>
            <a:r>
              <a:rPr lang="es-ES" dirty="0"/>
              <a:t> Tiempo durante el cual la vibración supera un umbral establecido.</a:t>
            </a:r>
          </a:p>
          <a:p>
            <a:endParaRPr lang="es-ES" dirty="0"/>
          </a:p>
          <a:p>
            <a:r>
              <a:rPr lang="es-ES" b="1" dirty="0"/>
              <a:t>Métodos de análisis: Monitoreo de vibraciones: </a:t>
            </a:r>
            <a:r>
              <a:rPr lang="es-ES" dirty="0"/>
              <a:t>Medición de la PPV, frecuencia y duración en puntos cercanos a la voladura. </a:t>
            </a:r>
            <a:r>
              <a:rPr lang="es-ES" b="1" dirty="0"/>
              <a:t>Modelado numérico: </a:t>
            </a:r>
            <a:r>
              <a:rPr lang="es-ES" dirty="0"/>
              <a:t>Simulación de la propagación de vibraciones para predecir niveles en diferentes ubicaciones.</a:t>
            </a:r>
          </a:p>
          <a:p>
            <a:r>
              <a:rPr lang="es-ES" b="1" dirty="0"/>
              <a:t>Criterios de evaluación: Criterios de daño </a:t>
            </a:r>
            <a:r>
              <a:rPr lang="es-ES" dirty="0"/>
              <a:t>: Niveles máximos de vibración permitidos para el tipo de roca . </a:t>
            </a:r>
            <a:r>
              <a:rPr lang="es-ES" b="1" dirty="0"/>
              <a:t>Efectos sobre la estabilidad del rajo</a:t>
            </a:r>
            <a:r>
              <a:rPr lang="es-ES" dirty="0"/>
              <a:t> : Consideración de posibles daños al talud a corto y largo plazo.</a:t>
            </a:r>
            <a:endParaRPr lang="es-CL" dirty="0"/>
          </a:p>
        </p:txBody>
      </p:sp>
      <p:pic>
        <p:nvPicPr>
          <p:cNvPr id="8" name="Imagen 7">
            <a:extLst>
              <a:ext uri="{FF2B5EF4-FFF2-40B4-BE49-F238E27FC236}">
                <a16:creationId xmlns:a16="http://schemas.microsoft.com/office/drawing/2014/main" id="{070C2AED-960B-9954-2193-05970FFA1FD8}"/>
              </a:ext>
            </a:extLst>
          </p:cNvPr>
          <p:cNvPicPr>
            <a:picLocks noChangeAspect="1"/>
          </p:cNvPicPr>
          <p:nvPr/>
        </p:nvPicPr>
        <p:blipFill rotWithShape="1">
          <a:blip r:embed="rId5"/>
          <a:srcRect l="4627" t="4230" r="5563" b="11683"/>
          <a:stretch/>
        </p:blipFill>
        <p:spPr>
          <a:xfrm>
            <a:off x="7039708" y="1981200"/>
            <a:ext cx="4577861" cy="3077308"/>
          </a:xfrm>
          <a:prstGeom prst="rect">
            <a:avLst/>
          </a:prstGeom>
        </p:spPr>
      </p:pic>
    </p:spTree>
    <p:extLst>
      <p:ext uri="{BB962C8B-B14F-4D97-AF65-F5344CB8AC3E}">
        <p14:creationId xmlns:p14="http://schemas.microsoft.com/office/powerpoint/2010/main" val="615169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pic>
        <p:nvPicPr>
          <p:cNvPr id="5" name="Imagen 4">
            <a:extLst>
              <a:ext uri="{FF2B5EF4-FFF2-40B4-BE49-F238E27FC236}">
                <a16:creationId xmlns:a16="http://schemas.microsoft.com/office/drawing/2014/main" id="{E95CD868-A77F-EA4B-7ED9-C3CC3CF43997}"/>
              </a:ext>
            </a:extLst>
          </p:cNvPr>
          <p:cNvPicPr>
            <a:picLocks noChangeAspect="1"/>
          </p:cNvPicPr>
          <p:nvPr/>
        </p:nvPicPr>
        <p:blipFill>
          <a:blip r:embed="rId4"/>
          <a:stretch>
            <a:fillRect/>
          </a:stretch>
        </p:blipFill>
        <p:spPr>
          <a:xfrm>
            <a:off x="-72080" y="154555"/>
            <a:ext cx="9614225" cy="963251"/>
          </a:xfrm>
          <a:prstGeom prst="rect">
            <a:avLst/>
          </a:prstGeom>
        </p:spPr>
      </p:pic>
      <p:sp>
        <p:nvSpPr>
          <p:cNvPr id="9" name="CuadroTexto 8">
            <a:extLst>
              <a:ext uri="{FF2B5EF4-FFF2-40B4-BE49-F238E27FC236}">
                <a16:creationId xmlns:a16="http://schemas.microsoft.com/office/drawing/2014/main" id="{7E75B519-C5B5-98D8-3C1E-0B3D853CFD8E}"/>
              </a:ext>
            </a:extLst>
          </p:cNvPr>
          <p:cNvSpPr txBox="1"/>
          <p:nvPr/>
        </p:nvSpPr>
        <p:spPr>
          <a:xfrm>
            <a:off x="122274" y="1336119"/>
            <a:ext cx="6436242" cy="4401205"/>
          </a:xfrm>
          <a:prstGeom prst="rect">
            <a:avLst/>
          </a:prstGeom>
          <a:noFill/>
        </p:spPr>
        <p:txBody>
          <a:bodyPr wrap="square">
            <a:spAutoFit/>
          </a:bodyPr>
          <a:lstStyle/>
          <a:p>
            <a:r>
              <a:rPr lang="es-ES" sz="1400" b="0" i="0" u="none" strike="noStrike" baseline="0" dirty="0">
                <a:solidFill>
                  <a:srgbClr val="2E5395"/>
                </a:solidFill>
                <a:latin typeface="Calibri" panose="020F0502020204030204" pitchFamily="34" charset="0"/>
              </a:rPr>
              <a:t>Criterio de daño basado en PPV crítico </a:t>
            </a:r>
          </a:p>
          <a:p>
            <a:endParaRPr lang="es-ES" sz="1400" b="0" i="0" u="none" strike="noStrike" baseline="0" dirty="0">
              <a:solidFill>
                <a:srgbClr val="2E5395"/>
              </a:solidFill>
              <a:latin typeface="Calibri" panose="020F0502020204030204" pitchFamily="34" charset="0"/>
            </a:endParaRPr>
          </a:p>
          <a:p>
            <a:pPr algn="just"/>
            <a:r>
              <a:rPr lang="es-ES" sz="1400" b="0" i="0" u="none" strike="noStrike" baseline="0" dirty="0">
                <a:solidFill>
                  <a:srgbClr val="000000"/>
                </a:solidFill>
                <a:latin typeface="Arial" panose="020B0604020202020204" pitchFamily="34" charset="0"/>
              </a:rPr>
              <a:t>Como se mencionó anteriormente, los altos niveles de vibración pueden causar daño a la roca que se encuentre en presencia de éstos, produciéndose fracturas nuevas o extendiendo y dilatando fracturas existentes. Es por esto, que la vibración es considerada comúnmente como un esfuerzo o deformación de la roca. A diferencia de estar en contacto con niveles menores o bajos de vibración, como los que son al aumentar la distancia de la fuente de voladuras, los niveles de deformación son muy pequeños para inducir un </a:t>
            </a:r>
            <a:r>
              <a:rPr lang="es-ES" sz="1400" b="0" i="0" u="none" strike="noStrike" baseline="0" dirty="0" err="1">
                <a:solidFill>
                  <a:srgbClr val="000000"/>
                </a:solidFill>
                <a:latin typeface="Arial" panose="020B0604020202020204" pitchFamily="34" charset="0"/>
              </a:rPr>
              <a:t>fracturamiento</a:t>
            </a:r>
            <a:r>
              <a:rPr lang="es-ES" sz="1400" b="0" i="0" u="none" strike="noStrike" baseline="0" dirty="0">
                <a:solidFill>
                  <a:srgbClr val="000000"/>
                </a:solidFill>
                <a:latin typeface="Arial" panose="020B0604020202020204" pitchFamily="34" charset="0"/>
              </a:rPr>
              <a:t> en la roca. A distancias no tan cercanas a la fuente, ni tan lejana de ésta, se espera que las vibraciones sean suficientemente altas para extender las fracturas preexistentes, pero insuficientes para inducir nuevo </a:t>
            </a:r>
            <a:r>
              <a:rPr lang="es-ES" sz="1400" b="0" i="0" u="none" strike="noStrike" baseline="0" dirty="0" err="1">
                <a:solidFill>
                  <a:srgbClr val="000000"/>
                </a:solidFill>
                <a:latin typeface="Arial" panose="020B0604020202020204" pitchFamily="34" charset="0"/>
              </a:rPr>
              <a:t>fracturamiento</a:t>
            </a:r>
            <a:r>
              <a:rPr lang="es-ES" sz="1400" b="0" i="0" u="none" strike="noStrike" baseline="0" dirty="0">
                <a:solidFill>
                  <a:srgbClr val="000000"/>
                </a:solidFill>
                <a:latin typeface="Arial" panose="020B0604020202020204" pitchFamily="34" charset="0"/>
              </a:rPr>
              <a:t>. Muy cerca de las cargas explosivas, los niveles de vibración son lo suficientemente altos como para afectar a la roca y producir diferentes grados de </a:t>
            </a:r>
            <a:r>
              <a:rPr lang="es-ES" sz="1400" b="0" i="0" u="none" strike="noStrike" baseline="0" dirty="0" err="1">
                <a:solidFill>
                  <a:srgbClr val="000000"/>
                </a:solidFill>
                <a:latin typeface="Arial" panose="020B0604020202020204" pitchFamily="34" charset="0"/>
              </a:rPr>
              <a:t>fracturamiento</a:t>
            </a:r>
            <a:r>
              <a:rPr lang="es-ES" sz="1400" b="0" i="0" u="none" strike="noStrike" baseline="0" dirty="0">
                <a:solidFill>
                  <a:srgbClr val="000000"/>
                </a:solidFill>
                <a:latin typeface="Arial" panose="020B0604020202020204" pitchFamily="34" charset="0"/>
              </a:rPr>
              <a:t> a su alrededor. La velocidad de vibración de las partículas frecuentemente es relacionada con su habilidad para inducir nuevo </a:t>
            </a:r>
            <a:r>
              <a:rPr lang="es-ES" sz="1400" b="0" i="0" u="none" strike="noStrike" baseline="0" dirty="0" err="1">
                <a:solidFill>
                  <a:srgbClr val="000000"/>
                </a:solidFill>
                <a:latin typeface="Arial" panose="020B0604020202020204" pitchFamily="34" charset="0"/>
              </a:rPr>
              <a:t>fracturamiento</a:t>
            </a:r>
            <a:r>
              <a:rPr lang="es-ES" sz="1400" b="0" i="0" u="none" strike="noStrike" baseline="0" dirty="0">
                <a:solidFill>
                  <a:srgbClr val="000000"/>
                </a:solidFill>
                <a:latin typeface="Arial" panose="020B0604020202020204" pitchFamily="34" charset="0"/>
              </a:rPr>
              <a:t>, a través de la relación entre velocidad de partícula y deformación del medio. Es por esta relación con la deformación, que el análisis de velocidad de partícula tiene la cualidad de ser un buen método para estimar el grado de </a:t>
            </a:r>
            <a:r>
              <a:rPr lang="es-ES" sz="1400" b="0" i="0" u="none" strike="noStrike" baseline="0" dirty="0" err="1">
                <a:solidFill>
                  <a:srgbClr val="000000"/>
                </a:solidFill>
                <a:latin typeface="Arial" panose="020B0604020202020204" pitchFamily="34" charset="0"/>
              </a:rPr>
              <a:t>fracturamiento</a:t>
            </a:r>
            <a:r>
              <a:rPr lang="es-ES" sz="1400" b="0" i="0" u="none" strike="noStrike" baseline="0" dirty="0">
                <a:solidFill>
                  <a:srgbClr val="000000"/>
                </a:solidFill>
                <a:latin typeface="Arial" panose="020B0604020202020204" pitchFamily="34" charset="0"/>
              </a:rPr>
              <a:t> inducido por la tronadura. </a:t>
            </a:r>
            <a:endParaRPr lang="es-CL" sz="1400" dirty="0"/>
          </a:p>
        </p:txBody>
      </p:sp>
      <p:pic>
        <p:nvPicPr>
          <p:cNvPr id="11" name="Imagen 10">
            <a:extLst>
              <a:ext uri="{FF2B5EF4-FFF2-40B4-BE49-F238E27FC236}">
                <a16:creationId xmlns:a16="http://schemas.microsoft.com/office/drawing/2014/main" id="{FF25507E-285C-FF24-9C15-86DCAA89F181}"/>
              </a:ext>
            </a:extLst>
          </p:cNvPr>
          <p:cNvPicPr>
            <a:picLocks noChangeAspect="1"/>
          </p:cNvPicPr>
          <p:nvPr/>
        </p:nvPicPr>
        <p:blipFill rotWithShape="1">
          <a:blip r:embed="rId5"/>
          <a:srcRect l="35401" t="17054" r="16020" b="11938"/>
          <a:stretch/>
        </p:blipFill>
        <p:spPr>
          <a:xfrm>
            <a:off x="6788888" y="1336119"/>
            <a:ext cx="5330456" cy="4869713"/>
          </a:xfrm>
          <a:prstGeom prst="rect">
            <a:avLst/>
          </a:prstGeom>
        </p:spPr>
      </p:pic>
    </p:spTree>
    <p:custDataLst>
      <p:tags r:id="rId1"/>
    </p:custDataLst>
    <p:extLst>
      <p:ext uri="{BB962C8B-B14F-4D97-AF65-F5344CB8AC3E}">
        <p14:creationId xmlns:p14="http://schemas.microsoft.com/office/powerpoint/2010/main" val="428937917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pic>
        <p:nvPicPr>
          <p:cNvPr id="5" name="Imagen 4">
            <a:extLst>
              <a:ext uri="{FF2B5EF4-FFF2-40B4-BE49-F238E27FC236}">
                <a16:creationId xmlns:a16="http://schemas.microsoft.com/office/drawing/2014/main" id="{E95CD868-A77F-EA4B-7ED9-C3CC3CF43997}"/>
              </a:ext>
            </a:extLst>
          </p:cNvPr>
          <p:cNvPicPr>
            <a:picLocks noChangeAspect="1"/>
          </p:cNvPicPr>
          <p:nvPr/>
        </p:nvPicPr>
        <p:blipFill>
          <a:blip r:embed="rId4"/>
          <a:stretch>
            <a:fillRect/>
          </a:stretch>
        </p:blipFill>
        <p:spPr>
          <a:xfrm>
            <a:off x="-72080" y="154555"/>
            <a:ext cx="9614225" cy="963251"/>
          </a:xfrm>
          <a:prstGeom prst="rect">
            <a:avLst/>
          </a:prstGeom>
        </p:spPr>
      </p:pic>
      <p:sp>
        <p:nvSpPr>
          <p:cNvPr id="3" name="CuadroTexto 2">
            <a:extLst>
              <a:ext uri="{FF2B5EF4-FFF2-40B4-BE49-F238E27FC236}">
                <a16:creationId xmlns:a16="http://schemas.microsoft.com/office/drawing/2014/main" id="{A962EC97-4651-034D-D182-28BE6C636A97}"/>
              </a:ext>
            </a:extLst>
          </p:cNvPr>
          <p:cNvSpPr txBox="1"/>
          <p:nvPr/>
        </p:nvSpPr>
        <p:spPr>
          <a:xfrm>
            <a:off x="250581" y="1550855"/>
            <a:ext cx="6433038" cy="3416320"/>
          </a:xfrm>
          <a:prstGeom prst="rect">
            <a:avLst/>
          </a:prstGeom>
          <a:noFill/>
        </p:spPr>
        <p:txBody>
          <a:bodyPr wrap="square">
            <a:spAutoFit/>
          </a:bodyPr>
          <a:lstStyle/>
          <a:p>
            <a:r>
              <a:rPr lang="es-ES" b="1" dirty="0"/>
              <a:t>Escalamiento a macizo rocoso </a:t>
            </a:r>
          </a:p>
          <a:p>
            <a:r>
              <a:rPr lang="es-ES" dirty="0"/>
              <a:t>El modelo está basado en roca intacta, lo cual no representa la realidad de la mina. Vergara (2014) propuso escalar el modelo de roca intacta a macizo rocoso, ya que, a medida que la calidad geotécnica disminuya producto de las discontinuidades, también debería ir aumentado el grado de </a:t>
            </a:r>
            <a:r>
              <a:rPr lang="es-ES" dirty="0" err="1"/>
              <a:t>fracturamiento</a:t>
            </a:r>
            <a:r>
              <a:rPr lang="es-ES" dirty="0"/>
              <a:t> al estar expuesto a las ondas, lo cual el modelo anterior no puede predecir. Para esto, es necesario escalar los inputs de la ecuación de daño, en base a los criterios de </a:t>
            </a:r>
            <a:r>
              <a:rPr lang="es-ES" dirty="0" err="1"/>
              <a:t>Hoek</a:t>
            </a:r>
            <a:r>
              <a:rPr lang="es-ES" dirty="0"/>
              <a:t> y Brown (2002), </a:t>
            </a:r>
            <a:r>
              <a:rPr lang="es-ES" dirty="0" err="1"/>
              <a:t>Hoek</a:t>
            </a:r>
            <a:r>
              <a:rPr lang="es-ES" dirty="0"/>
              <a:t> y Carranza (2004) y </a:t>
            </a:r>
            <a:r>
              <a:rPr lang="es-ES" dirty="0" err="1"/>
              <a:t>Hoek</a:t>
            </a:r>
            <a:r>
              <a:rPr lang="es-ES" dirty="0"/>
              <a:t> y </a:t>
            </a:r>
            <a:r>
              <a:rPr lang="es-ES" dirty="0" err="1"/>
              <a:t>Diederichs</a:t>
            </a:r>
            <a:r>
              <a:rPr lang="es-ES" dirty="0"/>
              <a:t> (2006), y que la ecuación de daño quede de la siguiente manera. La Ecuación 10, presenta como el </a:t>
            </a:r>
            <a:r>
              <a:rPr lang="es-ES" dirty="0" err="1"/>
              <a:t>PPVc</a:t>
            </a:r>
            <a:r>
              <a:rPr lang="es-ES" dirty="0"/>
              <a:t>, hecho para roca intacta se puede escalar a macizo rocos</a:t>
            </a:r>
            <a:endParaRPr lang="es-CL" dirty="0"/>
          </a:p>
        </p:txBody>
      </p:sp>
      <p:pic>
        <p:nvPicPr>
          <p:cNvPr id="6" name="Imagen 5">
            <a:extLst>
              <a:ext uri="{FF2B5EF4-FFF2-40B4-BE49-F238E27FC236}">
                <a16:creationId xmlns:a16="http://schemas.microsoft.com/office/drawing/2014/main" id="{A7516E7E-0EBB-D0DF-BB32-34B0540D33BA}"/>
              </a:ext>
            </a:extLst>
          </p:cNvPr>
          <p:cNvPicPr>
            <a:picLocks noChangeAspect="1"/>
          </p:cNvPicPr>
          <p:nvPr/>
        </p:nvPicPr>
        <p:blipFill rotWithShape="1">
          <a:blip r:embed="rId5"/>
          <a:srcRect l="39584" t="18120" r="22649" b="4701"/>
          <a:stretch/>
        </p:blipFill>
        <p:spPr>
          <a:xfrm>
            <a:off x="7297616" y="1178170"/>
            <a:ext cx="4144108" cy="5292969"/>
          </a:xfrm>
          <a:prstGeom prst="rect">
            <a:avLst/>
          </a:prstGeom>
        </p:spPr>
      </p:pic>
    </p:spTree>
    <p:custDataLst>
      <p:tags r:id="rId1"/>
    </p:custDataLst>
    <p:extLst>
      <p:ext uri="{BB962C8B-B14F-4D97-AF65-F5344CB8AC3E}">
        <p14:creationId xmlns:p14="http://schemas.microsoft.com/office/powerpoint/2010/main" val="285670567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pic>
        <p:nvPicPr>
          <p:cNvPr id="5" name="Imagen 4">
            <a:extLst>
              <a:ext uri="{FF2B5EF4-FFF2-40B4-BE49-F238E27FC236}">
                <a16:creationId xmlns:a16="http://schemas.microsoft.com/office/drawing/2014/main" id="{E95CD868-A77F-EA4B-7ED9-C3CC3CF43997}"/>
              </a:ext>
            </a:extLst>
          </p:cNvPr>
          <p:cNvPicPr>
            <a:picLocks noChangeAspect="1"/>
          </p:cNvPicPr>
          <p:nvPr/>
        </p:nvPicPr>
        <p:blipFill>
          <a:blip r:embed="rId4"/>
          <a:stretch>
            <a:fillRect/>
          </a:stretch>
        </p:blipFill>
        <p:spPr>
          <a:xfrm>
            <a:off x="-72080" y="154555"/>
            <a:ext cx="9614225" cy="963251"/>
          </a:xfrm>
          <a:prstGeom prst="rect">
            <a:avLst/>
          </a:prstGeom>
        </p:spPr>
      </p:pic>
      <p:pic>
        <p:nvPicPr>
          <p:cNvPr id="4" name="Imagen 3">
            <a:extLst>
              <a:ext uri="{FF2B5EF4-FFF2-40B4-BE49-F238E27FC236}">
                <a16:creationId xmlns:a16="http://schemas.microsoft.com/office/drawing/2014/main" id="{3B79B405-B21E-1C9F-3EA3-573CC58B599E}"/>
              </a:ext>
            </a:extLst>
          </p:cNvPr>
          <p:cNvPicPr>
            <a:picLocks noChangeAspect="1"/>
          </p:cNvPicPr>
          <p:nvPr/>
        </p:nvPicPr>
        <p:blipFill rotWithShape="1">
          <a:blip r:embed="rId5"/>
          <a:srcRect l="39477" t="17948" r="22115" b="10770"/>
          <a:stretch/>
        </p:blipFill>
        <p:spPr>
          <a:xfrm>
            <a:off x="1559168" y="1166444"/>
            <a:ext cx="4536832" cy="5262473"/>
          </a:xfrm>
          <a:prstGeom prst="rect">
            <a:avLst/>
          </a:prstGeom>
        </p:spPr>
      </p:pic>
      <p:pic>
        <p:nvPicPr>
          <p:cNvPr id="9" name="Imagen 8">
            <a:extLst>
              <a:ext uri="{FF2B5EF4-FFF2-40B4-BE49-F238E27FC236}">
                <a16:creationId xmlns:a16="http://schemas.microsoft.com/office/drawing/2014/main" id="{38805524-A681-7484-223F-E5A7435AEE97}"/>
              </a:ext>
            </a:extLst>
          </p:cNvPr>
          <p:cNvPicPr>
            <a:picLocks noChangeAspect="1"/>
          </p:cNvPicPr>
          <p:nvPr/>
        </p:nvPicPr>
        <p:blipFill rotWithShape="1">
          <a:blip r:embed="rId6"/>
          <a:srcRect l="41453" t="31197" r="23024" b="21367"/>
          <a:stretch/>
        </p:blipFill>
        <p:spPr>
          <a:xfrm>
            <a:off x="6787662" y="1772519"/>
            <a:ext cx="4448907" cy="4050322"/>
          </a:xfrm>
          <a:prstGeom prst="rect">
            <a:avLst/>
          </a:prstGeom>
        </p:spPr>
      </p:pic>
    </p:spTree>
    <p:custDataLst>
      <p:tags r:id="rId1"/>
    </p:custDataLst>
    <p:extLst>
      <p:ext uri="{BB962C8B-B14F-4D97-AF65-F5344CB8AC3E}">
        <p14:creationId xmlns:p14="http://schemas.microsoft.com/office/powerpoint/2010/main" val="1003196443"/>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pic>
        <p:nvPicPr>
          <p:cNvPr id="5" name="Imagen 4">
            <a:extLst>
              <a:ext uri="{FF2B5EF4-FFF2-40B4-BE49-F238E27FC236}">
                <a16:creationId xmlns:a16="http://schemas.microsoft.com/office/drawing/2014/main" id="{E95CD868-A77F-EA4B-7ED9-C3CC3CF43997}"/>
              </a:ext>
            </a:extLst>
          </p:cNvPr>
          <p:cNvPicPr>
            <a:picLocks noChangeAspect="1"/>
          </p:cNvPicPr>
          <p:nvPr/>
        </p:nvPicPr>
        <p:blipFill>
          <a:blip r:embed="rId4"/>
          <a:stretch>
            <a:fillRect/>
          </a:stretch>
        </p:blipFill>
        <p:spPr>
          <a:xfrm>
            <a:off x="-72080" y="154555"/>
            <a:ext cx="9614225" cy="963251"/>
          </a:xfrm>
          <a:prstGeom prst="rect">
            <a:avLst/>
          </a:prstGeom>
        </p:spPr>
      </p:pic>
      <p:pic>
        <p:nvPicPr>
          <p:cNvPr id="3" name="Imagen 2">
            <a:extLst>
              <a:ext uri="{FF2B5EF4-FFF2-40B4-BE49-F238E27FC236}">
                <a16:creationId xmlns:a16="http://schemas.microsoft.com/office/drawing/2014/main" id="{BE621A6D-1ED5-0A09-5700-D6961CC92690}"/>
              </a:ext>
            </a:extLst>
          </p:cNvPr>
          <p:cNvPicPr>
            <a:picLocks noChangeAspect="1"/>
          </p:cNvPicPr>
          <p:nvPr/>
        </p:nvPicPr>
        <p:blipFill rotWithShape="1">
          <a:blip r:embed="rId5"/>
          <a:srcRect l="40598" t="17351" r="22650" b="17094"/>
          <a:stretch/>
        </p:blipFill>
        <p:spPr>
          <a:xfrm>
            <a:off x="3821722" y="1336431"/>
            <a:ext cx="4032740" cy="4495800"/>
          </a:xfrm>
          <a:prstGeom prst="rect">
            <a:avLst/>
          </a:prstGeom>
        </p:spPr>
      </p:pic>
    </p:spTree>
    <p:custDataLst>
      <p:tags r:id="rId1"/>
    </p:custDataLst>
    <p:extLst>
      <p:ext uri="{BB962C8B-B14F-4D97-AF65-F5344CB8AC3E}">
        <p14:creationId xmlns:p14="http://schemas.microsoft.com/office/powerpoint/2010/main" val="386058814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pic>
        <p:nvPicPr>
          <p:cNvPr id="5" name="Imagen 4">
            <a:extLst>
              <a:ext uri="{FF2B5EF4-FFF2-40B4-BE49-F238E27FC236}">
                <a16:creationId xmlns:a16="http://schemas.microsoft.com/office/drawing/2014/main" id="{E95CD868-A77F-EA4B-7ED9-C3CC3CF43997}"/>
              </a:ext>
            </a:extLst>
          </p:cNvPr>
          <p:cNvPicPr>
            <a:picLocks noChangeAspect="1"/>
          </p:cNvPicPr>
          <p:nvPr/>
        </p:nvPicPr>
        <p:blipFill>
          <a:blip r:embed="rId4"/>
          <a:stretch>
            <a:fillRect/>
          </a:stretch>
        </p:blipFill>
        <p:spPr>
          <a:xfrm>
            <a:off x="-72080" y="154555"/>
            <a:ext cx="9614225" cy="963251"/>
          </a:xfrm>
          <a:prstGeom prst="rect">
            <a:avLst/>
          </a:prstGeom>
        </p:spPr>
      </p:pic>
      <p:pic>
        <p:nvPicPr>
          <p:cNvPr id="4" name="Imagen 3">
            <a:extLst>
              <a:ext uri="{FF2B5EF4-FFF2-40B4-BE49-F238E27FC236}">
                <a16:creationId xmlns:a16="http://schemas.microsoft.com/office/drawing/2014/main" id="{81C66071-52C2-6B5F-0E04-BC4E71BD6B53}"/>
              </a:ext>
            </a:extLst>
          </p:cNvPr>
          <p:cNvPicPr>
            <a:picLocks noChangeAspect="1"/>
          </p:cNvPicPr>
          <p:nvPr/>
        </p:nvPicPr>
        <p:blipFill rotWithShape="1">
          <a:blip r:embed="rId5"/>
          <a:srcRect l="40386" t="22222" r="23130" b="35555"/>
          <a:stretch/>
        </p:blipFill>
        <p:spPr>
          <a:xfrm>
            <a:off x="3247404" y="1617784"/>
            <a:ext cx="5697191" cy="4120661"/>
          </a:xfrm>
          <a:prstGeom prst="rect">
            <a:avLst/>
          </a:prstGeom>
        </p:spPr>
      </p:pic>
    </p:spTree>
    <p:custDataLst>
      <p:tags r:id="rId1"/>
    </p:custDataLst>
    <p:extLst>
      <p:ext uri="{BB962C8B-B14F-4D97-AF65-F5344CB8AC3E}">
        <p14:creationId xmlns:p14="http://schemas.microsoft.com/office/powerpoint/2010/main" val="100467800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sp>
        <p:nvSpPr>
          <p:cNvPr id="2" name="Título 1">
            <a:extLst>
              <a:ext uri="{FF2B5EF4-FFF2-40B4-BE49-F238E27FC236}">
                <a16:creationId xmlns:a16="http://schemas.microsoft.com/office/drawing/2014/main" id="{B4BD96DB-A186-0B4D-072D-2231D739C159}"/>
              </a:ext>
            </a:extLst>
          </p:cNvPr>
          <p:cNvSpPr txBox="1">
            <a:spLocks/>
          </p:cNvSpPr>
          <p:nvPr/>
        </p:nvSpPr>
        <p:spPr>
          <a:xfrm>
            <a:off x="392451" y="237460"/>
            <a:ext cx="10178322" cy="636628"/>
          </a:xfrm>
          <a:prstGeom prst="rect">
            <a:avLst/>
          </a:prstGeom>
        </p:spPr>
        <p:txBody>
          <a:bodyPr vert="horz">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accent3">
                    <a:lumMod val="75000"/>
                  </a:schemeClr>
                </a:solidFill>
              </a:rPr>
              <a:t>5.2. Control de Vibraciones en Entornos Distantes </a:t>
            </a:r>
            <a:endParaRPr lang="es-PE" dirty="0">
              <a:solidFill>
                <a:schemeClr val="accent3">
                  <a:lumMod val="75000"/>
                </a:schemeClr>
              </a:solidFill>
            </a:endParaRPr>
          </a:p>
        </p:txBody>
      </p:sp>
      <p:pic>
        <p:nvPicPr>
          <p:cNvPr id="6" name="Imagen 5">
            <a:extLst>
              <a:ext uri="{FF2B5EF4-FFF2-40B4-BE49-F238E27FC236}">
                <a16:creationId xmlns:a16="http://schemas.microsoft.com/office/drawing/2014/main" id="{E2DBE073-3F86-DFC4-124A-5EDEAA4D63C3}"/>
              </a:ext>
            </a:extLst>
          </p:cNvPr>
          <p:cNvPicPr>
            <a:picLocks noChangeAspect="1"/>
          </p:cNvPicPr>
          <p:nvPr/>
        </p:nvPicPr>
        <p:blipFill rotWithShape="1">
          <a:blip r:embed="rId4"/>
          <a:srcRect l="40650" t="19658" r="22330" b="14359"/>
          <a:stretch/>
        </p:blipFill>
        <p:spPr>
          <a:xfrm>
            <a:off x="668215" y="937845"/>
            <a:ext cx="4683369" cy="5217259"/>
          </a:xfrm>
          <a:prstGeom prst="rect">
            <a:avLst/>
          </a:prstGeom>
        </p:spPr>
      </p:pic>
      <p:pic>
        <p:nvPicPr>
          <p:cNvPr id="10" name="Imagen 9">
            <a:extLst>
              <a:ext uri="{FF2B5EF4-FFF2-40B4-BE49-F238E27FC236}">
                <a16:creationId xmlns:a16="http://schemas.microsoft.com/office/drawing/2014/main" id="{190F5861-EA2A-DF34-E193-C284296DBF2C}"/>
              </a:ext>
            </a:extLst>
          </p:cNvPr>
          <p:cNvPicPr>
            <a:picLocks noChangeAspect="1"/>
          </p:cNvPicPr>
          <p:nvPr/>
        </p:nvPicPr>
        <p:blipFill rotWithShape="1">
          <a:blip r:embed="rId5"/>
          <a:srcRect l="41506" t="25897" r="22917" b="30769"/>
          <a:stretch/>
        </p:blipFill>
        <p:spPr>
          <a:xfrm>
            <a:off x="6151172" y="1488828"/>
            <a:ext cx="4419601" cy="4015155"/>
          </a:xfrm>
          <a:prstGeom prst="rect">
            <a:avLst/>
          </a:prstGeom>
        </p:spPr>
      </p:pic>
    </p:spTree>
    <p:custDataLst>
      <p:tags r:id="rId1"/>
    </p:custDataLst>
    <p:extLst>
      <p:ext uri="{BB962C8B-B14F-4D97-AF65-F5344CB8AC3E}">
        <p14:creationId xmlns:p14="http://schemas.microsoft.com/office/powerpoint/2010/main" val="2782236821"/>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sp>
        <p:nvSpPr>
          <p:cNvPr id="2" name="Título 1">
            <a:extLst>
              <a:ext uri="{FF2B5EF4-FFF2-40B4-BE49-F238E27FC236}">
                <a16:creationId xmlns:a16="http://schemas.microsoft.com/office/drawing/2014/main" id="{B4BD96DB-A186-0B4D-072D-2231D739C159}"/>
              </a:ext>
            </a:extLst>
          </p:cNvPr>
          <p:cNvSpPr txBox="1">
            <a:spLocks/>
          </p:cNvSpPr>
          <p:nvPr/>
        </p:nvSpPr>
        <p:spPr>
          <a:xfrm>
            <a:off x="392451" y="237460"/>
            <a:ext cx="10178322" cy="636628"/>
          </a:xfrm>
          <a:prstGeom prst="rect">
            <a:avLst/>
          </a:prstGeom>
        </p:spPr>
        <p:txBody>
          <a:bodyPr vert="horz">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accent3">
                    <a:lumMod val="75000"/>
                  </a:schemeClr>
                </a:solidFill>
              </a:rPr>
              <a:t>5.2. Control de Vibraciones en Entornos Distantes </a:t>
            </a:r>
            <a:endParaRPr lang="es-PE" dirty="0">
              <a:solidFill>
                <a:schemeClr val="accent3">
                  <a:lumMod val="75000"/>
                </a:schemeClr>
              </a:solidFill>
            </a:endParaRPr>
          </a:p>
        </p:txBody>
      </p:sp>
      <p:pic>
        <p:nvPicPr>
          <p:cNvPr id="4" name="Imagen 3">
            <a:extLst>
              <a:ext uri="{FF2B5EF4-FFF2-40B4-BE49-F238E27FC236}">
                <a16:creationId xmlns:a16="http://schemas.microsoft.com/office/drawing/2014/main" id="{98B25FF0-2833-5474-CD00-E7C6D93F7C08}"/>
              </a:ext>
            </a:extLst>
          </p:cNvPr>
          <p:cNvPicPr>
            <a:picLocks noChangeAspect="1"/>
          </p:cNvPicPr>
          <p:nvPr/>
        </p:nvPicPr>
        <p:blipFill rotWithShape="1">
          <a:blip r:embed="rId4"/>
          <a:srcRect l="17575" t="18034" r="2137" b="7607"/>
          <a:stretch/>
        </p:blipFill>
        <p:spPr>
          <a:xfrm>
            <a:off x="2116016" y="1307123"/>
            <a:ext cx="8809892" cy="5099538"/>
          </a:xfrm>
          <a:prstGeom prst="rect">
            <a:avLst/>
          </a:prstGeom>
        </p:spPr>
      </p:pic>
    </p:spTree>
    <p:custDataLst>
      <p:tags r:id="rId1"/>
    </p:custDataLst>
    <p:extLst>
      <p:ext uri="{BB962C8B-B14F-4D97-AF65-F5344CB8AC3E}">
        <p14:creationId xmlns:p14="http://schemas.microsoft.com/office/powerpoint/2010/main" val="4094693749"/>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sp>
        <p:nvSpPr>
          <p:cNvPr id="2" name="Título 1">
            <a:extLst>
              <a:ext uri="{FF2B5EF4-FFF2-40B4-BE49-F238E27FC236}">
                <a16:creationId xmlns:a16="http://schemas.microsoft.com/office/drawing/2014/main" id="{B4BD96DB-A186-0B4D-072D-2231D739C159}"/>
              </a:ext>
            </a:extLst>
          </p:cNvPr>
          <p:cNvSpPr txBox="1">
            <a:spLocks/>
          </p:cNvSpPr>
          <p:nvPr/>
        </p:nvSpPr>
        <p:spPr>
          <a:xfrm>
            <a:off x="392451" y="237460"/>
            <a:ext cx="10178322" cy="636628"/>
          </a:xfrm>
          <a:prstGeom prst="rect">
            <a:avLst/>
          </a:prstGeom>
        </p:spPr>
        <p:txBody>
          <a:bodyPr vert="horz">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accent3">
                    <a:lumMod val="75000"/>
                  </a:schemeClr>
                </a:solidFill>
              </a:rPr>
              <a:t>5.2. Control de Vibraciones en Entornos Distantes </a:t>
            </a:r>
            <a:endParaRPr lang="es-PE" dirty="0">
              <a:solidFill>
                <a:schemeClr val="accent3">
                  <a:lumMod val="75000"/>
                </a:schemeClr>
              </a:solidFill>
            </a:endParaRPr>
          </a:p>
        </p:txBody>
      </p:sp>
      <p:pic>
        <p:nvPicPr>
          <p:cNvPr id="5" name="Imagen 4">
            <a:extLst>
              <a:ext uri="{FF2B5EF4-FFF2-40B4-BE49-F238E27FC236}">
                <a16:creationId xmlns:a16="http://schemas.microsoft.com/office/drawing/2014/main" id="{CEF834F8-8A9D-7F7C-6E88-6A8DD7C070FF}"/>
              </a:ext>
            </a:extLst>
          </p:cNvPr>
          <p:cNvPicPr>
            <a:picLocks noChangeAspect="1"/>
          </p:cNvPicPr>
          <p:nvPr/>
        </p:nvPicPr>
        <p:blipFill rotWithShape="1">
          <a:blip r:embed="rId4"/>
          <a:srcRect l="18216" t="20770" r="3632" b="16068"/>
          <a:stretch/>
        </p:blipFill>
        <p:spPr>
          <a:xfrm>
            <a:off x="1928445" y="1377462"/>
            <a:ext cx="8575431" cy="4331677"/>
          </a:xfrm>
          <a:prstGeom prst="rect">
            <a:avLst/>
          </a:prstGeom>
        </p:spPr>
      </p:pic>
    </p:spTree>
    <p:custDataLst>
      <p:tags r:id="rId1"/>
    </p:custDataLst>
    <p:extLst>
      <p:ext uri="{BB962C8B-B14F-4D97-AF65-F5344CB8AC3E}">
        <p14:creationId xmlns:p14="http://schemas.microsoft.com/office/powerpoint/2010/main" val="313494243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sp>
        <p:nvSpPr>
          <p:cNvPr id="2" name="Título 1">
            <a:extLst>
              <a:ext uri="{FF2B5EF4-FFF2-40B4-BE49-F238E27FC236}">
                <a16:creationId xmlns:a16="http://schemas.microsoft.com/office/drawing/2014/main" id="{B4BD96DB-A186-0B4D-072D-2231D739C159}"/>
              </a:ext>
            </a:extLst>
          </p:cNvPr>
          <p:cNvSpPr txBox="1">
            <a:spLocks/>
          </p:cNvSpPr>
          <p:nvPr/>
        </p:nvSpPr>
        <p:spPr>
          <a:xfrm>
            <a:off x="392451" y="237460"/>
            <a:ext cx="10178322" cy="636628"/>
          </a:xfrm>
          <a:prstGeom prst="rect">
            <a:avLst/>
          </a:prstGeom>
        </p:spPr>
        <p:txBody>
          <a:bodyPr vert="horz">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accent3">
                    <a:lumMod val="75000"/>
                  </a:schemeClr>
                </a:solidFill>
              </a:rPr>
              <a:t>5.2. Control de Vibraciones en Entornos Distantes </a:t>
            </a:r>
            <a:endParaRPr lang="es-PE" dirty="0">
              <a:solidFill>
                <a:schemeClr val="accent3">
                  <a:lumMod val="75000"/>
                </a:schemeClr>
              </a:solidFill>
            </a:endParaRPr>
          </a:p>
        </p:txBody>
      </p:sp>
      <p:pic>
        <p:nvPicPr>
          <p:cNvPr id="4" name="Imagen 3">
            <a:extLst>
              <a:ext uri="{FF2B5EF4-FFF2-40B4-BE49-F238E27FC236}">
                <a16:creationId xmlns:a16="http://schemas.microsoft.com/office/drawing/2014/main" id="{82498011-1DF2-A199-FDB2-B0E8A36AC333}"/>
              </a:ext>
            </a:extLst>
          </p:cNvPr>
          <p:cNvPicPr>
            <a:picLocks noChangeAspect="1"/>
          </p:cNvPicPr>
          <p:nvPr/>
        </p:nvPicPr>
        <p:blipFill rotWithShape="1">
          <a:blip r:embed="rId4"/>
          <a:srcRect l="40384" t="28461" r="22917" b="7863"/>
          <a:stretch/>
        </p:blipFill>
        <p:spPr>
          <a:xfrm>
            <a:off x="497796" y="1159141"/>
            <a:ext cx="5029200" cy="5453789"/>
          </a:xfrm>
          <a:prstGeom prst="rect">
            <a:avLst/>
          </a:prstGeom>
        </p:spPr>
      </p:pic>
      <p:pic>
        <p:nvPicPr>
          <p:cNvPr id="7" name="Imagen 6">
            <a:extLst>
              <a:ext uri="{FF2B5EF4-FFF2-40B4-BE49-F238E27FC236}">
                <a16:creationId xmlns:a16="http://schemas.microsoft.com/office/drawing/2014/main" id="{81BA59EA-703A-8E57-947D-B7A337FE32B3}"/>
              </a:ext>
            </a:extLst>
          </p:cNvPr>
          <p:cNvPicPr>
            <a:picLocks noChangeAspect="1"/>
          </p:cNvPicPr>
          <p:nvPr/>
        </p:nvPicPr>
        <p:blipFill rotWithShape="1">
          <a:blip r:embed="rId5"/>
          <a:srcRect l="40224" t="19658" r="22116" b="7522"/>
          <a:stretch/>
        </p:blipFill>
        <p:spPr>
          <a:xfrm>
            <a:off x="6230815" y="1118274"/>
            <a:ext cx="5081955" cy="5535525"/>
          </a:xfrm>
          <a:prstGeom prst="rect">
            <a:avLst/>
          </a:prstGeom>
        </p:spPr>
      </p:pic>
    </p:spTree>
    <p:custDataLst>
      <p:tags r:id="rId1"/>
    </p:custDataLst>
    <p:extLst>
      <p:ext uri="{BB962C8B-B14F-4D97-AF65-F5344CB8AC3E}">
        <p14:creationId xmlns:p14="http://schemas.microsoft.com/office/powerpoint/2010/main" val="284596312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sp>
        <p:nvSpPr>
          <p:cNvPr id="2" name="Título 1">
            <a:extLst>
              <a:ext uri="{FF2B5EF4-FFF2-40B4-BE49-F238E27FC236}">
                <a16:creationId xmlns:a16="http://schemas.microsoft.com/office/drawing/2014/main" id="{B4BD96DB-A186-0B4D-072D-2231D739C159}"/>
              </a:ext>
            </a:extLst>
          </p:cNvPr>
          <p:cNvSpPr txBox="1">
            <a:spLocks/>
          </p:cNvSpPr>
          <p:nvPr/>
        </p:nvSpPr>
        <p:spPr>
          <a:xfrm>
            <a:off x="392451" y="237460"/>
            <a:ext cx="10178322" cy="636628"/>
          </a:xfrm>
          <a:prstGeom prst="rect">
            <a:avLst/>
          </a:prstGeom>
        </p:spPr>
        <p:txBody>
          <a:bodyPr vert="horz">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accent3">
                    <a:lumMod val="75000"/>
                  </a:schemeClr>
                </a:solidFill>
              </a:rPr>
              <a:t>5.2. Control de Vibraciones en Entornos Distantes </a:t>
            </a:r>
            <a:endParaRPr lang="es-PE" dirty="0">
              <a:solidFill>
                <a:schemeClr val="accent3">
                  <a:lumMod val="75000"/>
                </a:schemeClr>
              </a:solidFill>
            </a:endParaRPr>
          </a:p>
        </p:txBody>
      </p:sp>
      <p:pic>
        <p:nvPicPr>
          <p:cNvPr id="5" name="Imagen 4">
            <a:extLst>
              <a:ext uri="{FF2B5EF4-FFF2-40B4-BE49-F238E27FC236}">
                <a16:creationId xmlns:a16="http://schemas.microsoft.com/office/drawing/2014/main" id="{E1124117-57C6-875D-635A-1CBB3A5F8A12}"/>
              </a:ext>
            </a:extLst>
          </p:cNvPr>
          <p:cNvPicPr>
            <a:picLocks noChangeAspect="1"/>
          </p:cNvPicPr>
          <p:nvPr/>
        </p:nvPicPr>
        <p:blipFill rotWithShape="1">
          <a:blip r:embed="rId4"/>
          <a:srcRect l="20407" t="17607" r="2350" b="14530"/>
          <a:stretch/>
        </p:blipFill>
        <p:spPr>
          <a:xfrm>
            <a:off x="1858108" y="1424353"/>
            <a:ext cx="8475784" cy="4654062"/>
          </a:xfrm>
          <a:prstGeom prst="rect">
            <a:avLst/>
          </a:prstGeom>
        </p:spPr>
      </p:pic>
    </p:spTree>
    <p:custDataLst>
      <p:tags r:id="rId1"/>
    </p:custDataLst>
    <p:extLst>
      <p:ext uri="{BB962C8B-B14F-4D97-AF65-F5344CB8AC3E}">
        <p14:creationId xmlns:p14="http://schemas.microsoft.com/office/powerpoint/2010/main" val="279339985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3B53B-C078-C40A-8C34-55ECD8954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473" imgH="473" progId="TCLayout.ActiveDocument.1">
                  <p:embed/>
                </p:oleObj>
              </mc:Choice>
              <mc:Fallback>
                <p:oleObj name="Diapositiva de think-cell" r:id="rId3" imgW="473" imgH="473" progId="TCLayout.ActiveDocument.1">
                  <p:embed/>
                  <p:pic>
                    <p:nvPicPr>
                      <p:cNvPr id="5" name="think-cell data - do not delete" hidden="1">
                        <a:extLst>
                          <a:ext uri="{FF2B5EF4-FFF2-40B4-BE49-F238E27FC236}">
                            <a16:creationId xmlns:a16="http://schemas.microsoft.com/office/drawing/2014/main" id="{1B33B53B-C078-C40A-8C34-55ECD89542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392451" y="237460"/>
            <a:ext cx="10178322" cy="636628"/>
          </a:xfrm>
        </p:spPr>
        <p:txBody>
          <a:bodyPr vert="horz">
            <a:normAutofit fontScale="90000"/>
          </a:bodyPr>
          <a:lstStyle/>
          <a:p>
            <a:r>
              <a:rPr lang="es-ES" dirty="0">
                <a:solidFill>
                  <a:schemeClr val="accent3">
                    <a:lumMod val="75000"/>
                  </a:schemeClr>
                </a:solidFill>
              </a:rPr>
              <a:t>INTRODUCCIÓN</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22/06/2024</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9</a:t>
            </a:fld>
            <a:endParaRPr lang="es-PE"/>
          </a:p>
        </p:txBody>
      </p:sp>
      <p:sp>
        <p:nvSpPr>
          <p:cNvPr id="4" name="CuadroTexto 3">
            <a:extLst>
              <a:ext uri="{FF2B5EF4-FFF2-40B4-BE49-F238E27FC236}">
                <a16:creationId xmlns:a16="http://schemas.microsoft.com/office/drawing/2014/main" id="{D2A0ECB0-E34A-5FAA-19C9-DDA4548D16CE}"/>
              </a:ext>
            </a:extLst>
          </p:cNvPr>
          <p:cNvSpPr txBox="1"/>
          <p:nvPr/>
        </p:nvSpPr>
        <p:spPr>
          <a:xfrm>
            <a:off x="474785" y="1483367"/>
            <a:ext cx="6096000" cy="4801314"/>
          </a:xfrm>
          <a:prstGeom prst="rect">
            <a:avLst/>
          </a:prstGeom>
          <a:noFill/>
        </p:spPr>
        <p:txBody>
          <a:bodyPr wrap="square">
            <a:spAutoFit/>
          </a:bodyPr>
          <a:lstStyle/>
          <a:p>
            <a:pPr algn="l" fontAlgn="auto"/>
            <a:r>
              <a:rPr lang="es-ES" b="1" i="0" dirty="0">
                <a:effectLst/>
                <a:latin typeface="var(--artdeco-reset-typography-font-family-sans)"/>
              </a:rPr>
              <a:t>Análisis de Vibraciones a Campo Lejano (VL)</a:t>
            </a:r>
          </a:p>
          <a:p>
            <a:pPr algn="l" fontAlgn="auto"/>
            <a:endParaRPr lang="es-ES" b="0" i="0" dirty="0">
              <a:effectLst/>
              <a:latin typeface="-apple-system"/>
            </a:endParaRPr>
          </a:p>
          <a:p>
            <a:pPr fontAlgn="auto">
              <a:buFont typeface="Arial" panose="020B0604020202020204" pitchFamily="34" charset="0"/>
              <a:buChar char="•"/>
            </a:pPr>
            <a:r>
              <a:rPr lang="es-ES" b="1" dirty="0">
                <a:effectLst/>
                <a:latin typeface="var(--artdeco-reset-typography-font-family-sans)"/>
              </a:rPr>
              <a:t>Objetivo:</a:t>
            </a:r>
            <a:r>
              <a:rPr lang="es-ES" dirty="0">
                <a:effectLst/>
                <a:latin typeface="var(--artdeco-reset-typography-font-family-sans)"/>
              </a:rPr>
              <a:t> Evaluar el impacto de las vibraciones en estructuras e infraestructuras en zonas alejadas de la voladura.</a:t>
            </a:r>
          </a:p>
          <a:p>
            <a:pPr fontAlgn="auto">
              <a:buFont typeface="Arial" panose="020B0604020202020204" pitchFamily="34" charset="0"/>
              <a:buChar char="•"/>
            </a:pPr>
            <a:r>
              <a:rPr lang="es-ES" b="1" dirty="0">
                <a:effectLst/>
                <a:latin typeface="var(--artdeco-reset-typography-font-family-sans)"/>
              </a:rPr>
              <a:t>Parámetros:</a:t>
            </a:r>
            <a:r>
              <a:rPr lang="es-ES" dirty="0">
                <a:effectLst/>
                <a:latin typeface="var(--artdeco-reset-typography-font-family-sans)"/>
              </a:rPr>
              <a:t> </a:t>
            </a:r>
            <a:r>
              <a:rPr lang="es-ES" b="1" dirty="0">
                <a:effectLst/>
                <a:latin typeface="var(--artdeco-reset-typography-font-family-sans)"/>
              </a:rPr>
              <a:t>Vibración de partícula pico (PPV):</a:t>
            </a:r>
            <a:r>
              <a:rPr lang="es-ES" dirty="0">
                <a:effectLst/>
                <a:latin typeface="var(--artdeco-reset-typography-font-family-sans)"/>
              </a:rPr>
              <a:t> Medida de la máxima amplitud de la vibración del suelo. </a:t>
            </a:r>
            <a:r>
              <a:rPr lang="es-ES" b="1" dirty="0">
                <a:effectLst/>
                <a:latin typeface="var(--artdeco-reset-typography-font-family-sans)"/>
              </a:rPr>
              <a:t>Frecuencia dominante:</a:t>
            </a:r>
            <a:r>
              <a:rPr lang="es-ES" dirty="0">
                <a:effectLst/>
                <a:latin typeface="var(--artdeco-reset-typography-font-family-sans)"/>
              </a:rPr>
              <a:t> Rango de frecuencia con mayor energía vibratoria. </a:t>
            </a:r>
            <a:r>
              <a:rPr lang="es-ES" b="1" dirty="0">
                <a:effectLst/>
                <a:latin typeface="var(--artdeco-reset-typography-font-family-sans)"/>
              </a:rPr>
              <a:t>Espectro de vibración:</a:t>
            </a:r>
            <a:r>
              <a:rPr lang="es-ES" dirty="0">
                <a:effectLst/>
                <a:latin typeface="var(--artdeco-reset-typography-font-family-sans)"/>
              </a:rPr>
              <a:t> Distribución de la energía vibratoria en diferentes frecuencias.</a:t>
            </a:r>
          </a:p>
          <a:p>
            <a:pPr fontAlgn="auto">
              <a:buFont typeface="Arial" panose="020B0604020202020204" pitchFamily="34" charset="0"/>
              <a:buChar char="•"/>
            </a:pPr>
            <a:r>
              <a:rPr lang="es-ES" b="1" dirty="0">
                <a:effectLst/>
                <a:latin typeface="var(--artdeco-reset-typography-font-family-sans)"/>
              </a:rPr>
              <a:t>Métodos de análisis:</a:t>
            </a:r>
            <a:r>
              <a:rPr lang="es-ES" dirty="0">
                <a:effectLst/>
                <a:latin typeface="var(--artdeco-reset-typography-font-family-sans)"/>
              </a:rPr>
              <a:t> </a:t>
            </a:r>
            <a:r>
              <a:rPr lang="es-ES" b="1" dirty="0">
                <a:effectLst/>
                <a:latin typeface="var(--artdeco-reset-typography-font-family-sans)"/>
              </a:rPr>
              <a:t>Monitoreo de vibraciones:</a:t>
            </a:r>
            <a:r>
              <a:rPr lang="es-ES" dirty="0">
                <a:effectLst/>
                <a:latin typeface="var(--artdeco-reset-typography-font-family-sans)"/>
              </a:rPr>
              <a:t> Medición de la PPV, frecuencia y espectro en puntos alejados de la voladura. </a:t>
            </a:r>
            <a:r>
              <a:rPr lang="es-ES" b="1" dirty="0">
                <a:effectLst/>
                <a:latin typeface="var(--artdeco-reset-typography-font-family-sans)"/>
              </a:rPr>
              <a:t>Análisis modal:</a:t>
            </a:r>
            <a:r>
              <a:rPr lang="es-ES" dirty="0">
                <a:effectLst/>
                <a:latin typeface="var(--artdeco-reset-typography-font-family-sans)"/>
              </a:rPr>
              <a:t> Evaluación de la respuesta dinámica de estructuras a las vibraciones.</a:t>
            </a:r>
          </a:p>
          <a:p>
            <a:pPr fontAlgn="auto">
              <a:buFont typeface="Arial" panose="020B0604020202020204" pitchFamily="34" charset="0"/>
              <a:buChar char="•"/>
            </a:pPr>
            <a:r>
              <a:rPr lang="es-ES" b="1" dirty="0">
                <a:effectLst/>
                <a:latin typeface="var(--artdeco-reset-typography-font-family-sans)"/>
              </a:rPr>
              <a:t>Criterios de evaluación:</a:t>
            </a:r>
            <a:r>
              <a:rPr lang="es-ES" dirty="0">
                <a:effectLst/>
                <a:latin typeface="var(--artdeco-reset-typography-font-family-sans)"/>
              </a:rPr>
              <a:t> </a:t>
            </a:r>
            <a:r>
              <a:rPr lang="es-ES" b="1" dirty="0">
                <a:effectLst/>
                <a:latin typeface="var(--artdeco-reset-typography-font-family-sans)"/>
              </a:rPr>
              <a:t>Límites de vibración para estructuras:</a:t>
            </a:r>
            <a:r>
              <a:rPr lang="es-ES" dirty="0">
                <a:effectLst/>
                <a:latin typeface="var(--artdeco-reset-typography-font-family-sans)"/>
              </a:rPr>
              <a:t> Niveles máximos de vibración tolerables para diferentes tipos de estructuras. </a:t>
            </a:r>
            <a:r>
              <a:rPr lang="es-ES" b="1" dirty="0">
                <a:effectLst/>
                <a:latin typeface="var(--artdeco-reset-typography-font-family-sans)"/>
              </a:rPr>
              <a:t>Riesgo de daños:</a:t>
            </a:r>
            <a:r>
              <a:rPr lang="es-ES" dirty="0">
                <a:effectLst/>
                <a:latin typeface="var(--artdeco-reset-typography-font-family-sans)"/>
              </a:rPr>
              <a:t> Consideración de la fragilidad de las estructuras y el potencial de daños por vibración.</a:t>
            </a:r>
          </a:p>
        </p:txBody>
      </p:sp>
      <p:pic>
        <p:nvPicPr>
          <p:cNvPr id="6" name="Imagen 5">
            <a:extLst>
              <a:ext uri="{FF2B5EF4-FFF2-40B4-BE49-F238E27FC236}">
                <a16:creationId xmlns:a16="http://schemas.microsoft.com/office/drawing/2014/main" id="{6FC34F17-A6CA-44B7-896C-61E9375AB5CE}"/>
              </a:ext>
            </a:extLst>
          </p:cNvPr>
          <p:cNvPicPr>
            <a:picLocks noChangeAspect="1"/>
          </p:cNvPicPr>
          <p:nvPr/>
        </p:nvPicPr>
        <p:blipFill>
          <a:blip r:embed="rId5"/>
          <a:stretch>
            <a:fillRect/>
          </a:stretch>
        </p:blipFill>
        <p:spPr>
          <a:xfrm>
            <a:off x="6710193" y="2359897"/>
            <a:ext cx="5346991" cy="2510643"/>
          </a:xfrm>
          <a:prstGeom prst="rect">
            <a:avLst/>
          </a:prstGeom>
        </p:spPr>
      </p:pic>
    </p:spTree>
    <p:extLst>
      <p:ext uri="{BB962C8B-B14F-4D97-AF65-F5344CB8AC3E}">
        <p14:creationId xmlns:p14="http://schemas.microsoft.com/office/powerpoint/2010/main" val="17921610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sp>
        <p:nvSpPr>
          <p:cNvPr id="2" name="Título 1">
            <a:extLst>
              <a:ext uri="{FF2B5EF4-FFF2-40B4-BE49-F238E27FC236}">
                <a16:creationId xmlns:a16="http://schemas.microsoft.com/office/drawing/2014/main" id="{B4BD96DB-A186-0B4D-072D-2231D739C159}"/>
              </a:ext>
            </a:extLst>
          </p:cNvPr>
          <p:cNvSpPr txBox="1">
            <a:spLocks/>
          </p:cNvSpPr>
          <p:nvPr/>
        </p:nvSpPr>
        <p:spPr>
          <a:xfrm>
            <a:off x="392451" y="237460"/>
            <a:ext cx="10178322" cy="636628"/>
          </a:xfrm>
          <a:prstGeom prst="rect">
            <a:avLst/>
          </a:prstGeom>
        </p:spPr>
        <p:txBody>
          <a:bodyPr vert="horz">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accent3">
                    <a:lumMod val="75000"/>
                  </a:schemeClr>
                </a:solidFill>
              </a:rPr>
              <a:t>5.2. Control de Vibraciones en Entornos Distantes </a:t>
            </a:r>
            <a:endParaRPr lang="es-PE" dirty="0">
              <a:solidFill>
                <a:schemeClr val="accent3">
                  <a:lumMod val="75000"/>
                </a:schemeClr>
              </a:solidFill>
            </a:endParaRPr>
          </a:p>
        </p:txBody>
      </p:sp>
      <p:pic>
        <p:nvPicPr>
          <p:cNvPr id="4" name="Imagen 3">
            <a:extLst>
              <a:ext uri="{FF2B5EF4-FFF2-40B4-BE49-F238E27FC236}">
                <a16:creationId xmlns:a16="http://schemas.microsoft.com/office/drawing/2014/main" id="{5D633E86-D5A7-659A-DEB4-845FA33DDF75}"/>
              </a:ext>
            </a:extLst>
          </p:cNvPr>
          <p:cNvPicPr>
            <a:picLocks noChangeAspect="1"/>
          </p:cNvPicPr>
          <p:nvPr/>
        </p:nvPicPr>
        <p:blipFill rotWithShape="1">
          <a:blip r:embed="rId4"/>
          <a:srcRect l="21101" t="18376" r="4755" b="15043"/>
          <a:stretch/>
        </p:blipFill>
        <p:spPr>
          <a:xfrm>
            <a:off x="2215662" y="1301261"/>
            <a:ext cx="8135815" cy="4566139"/>
          </a:xfrm>
          <a:prstGeom prst="rect">
            <a:avLst/>
          </a:prstGeom>
        </p:spPr>
      </p:pic>
    </p:spTree>
    <p:custDataLst>
      <p:tags r:id="rId1"/>
    </p:custDataLst>
    <p:extLst>
      <p:ext uri="{BB962C8B-B14F-4D97-AF65-F5344CB8AC3E}">
        <p14:creationId xmlns:p14="http://schemas.microsoft.com/office/powerpoint/2010/main" val="6552438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sp>
        <p:nvSpPr>
          <p:cNvPr id="2" name="Título 1">
            <a:extLst>
              <a:ext uri="{FF2B5EF4-FFF2-40B4-BE49-F238E27FC236}">
                <a16:creationId xmlns:a16="http://schemas.microsoft.com/office/drawing/2014/main" id="{B4BD96DB-A186-0B4D-072D-2231D739C159}"/>
              </a:ext>
            </a:extLst>
          </p:cNvPr>
          <p:cNvSpPr txBox="1">
            <a:spLocks/>
          </p:cNvSpPr>
          <p:nvPr/>
        </p:nvSpPr>
        <p:spPr>
          <a:xfrm>
            <a:off x="392451" y="237460"/>
            <a:ext cx="10178322" cy="636628"/>
          </a:xfrm>
          <a:prstGeom prst="rect">
            <a:avLst/>
          </a:prstGeom>
        </p:spPr>
        <p:txBody>
          <a:bodyPr vert="horz">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accent3">
                    <a:lumMod val="75000"/>
                  </a:schemeClr>
                </a:solidFill>
              </a:rPr>
              <a:t>5.2. Control de Vibraciones en Entornos Distantes </a:t>
            </a:r>
            <a:endParaRPr lang="es-PE" dirty="0">
              <a:solidFill>
                <a:schemeClr val="accent3">
                  <a:lumMod val="75000"/>
                </a:schemeClr>
              </a:solidFill>
            </a:endParaRPr>
          </a:p>
        </p:txBody>
      </p:sp>
      <p:pic>
        <p:nvPicPr>
          <p:cNvPr id="5" name="Imagen 4">
            <a:extLst>
              <a:ext uri="{FF2B5EF4-FFF2-40B4-BE49-F238E27FC236}">
                <a16:creationId xmlns:a16="http://schemas.microsoft.com/office/drawing/2014/main" id="{BDB422F8-D772-E54C-28C1-6A585E42F443}"/>
              </a:ext>
            </a:extLst>
          </p:cNvPr>
          <p:cNvPicPr>
            <a:picLocks noChangeAspect="1"/>
          </p:cNvPicPr>
          <p:nvPr/>
        </p:nvPicPr>
        <p:blipFill rotWithShape="1">
          <a:blip r:embed="rId4"/>
          <a:srcRect l="43216" t="27522" r="24733" b="4958"/>
          <a:stretch/>
        </p:blipFill>
        <p:spPr>
          <a:xfrm>
            <a:off x="3768970" y="860689"/>
            <a:ext cx="4208584" cy="5541303"/>
          </a:xfrm>
          <a:prstGeom prst="rect">
            <a:avLst/>
          </a:prstGeom>
        </p:spPr>
      </p:pic>
    </p:spTree>
    <p:custDataLst>
      <p:tags r:id="rId1"/>
    </p:custDataLst>
    <p:extLst>
      <p:ext uri="{BB962C8B-B14F-4D97-AF65-F5344CB8AC3E}">
        <p14:creationId xmlns:p14="http://schemas.microsoft.com/office/powerpoint/2010/main" val="38079223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sp>
        <p:nvSpPr>
          <p:cNvPr id="2" name="Título 1">
            <a:extLst>
              <a:ext uri="{FF2B5EF4-FFF2-40B4-BE49-F238E27FC236}">
                <a16:creationId xmlns:a16="http://schemas.microsoft.com/office/drawing/2014/main" id="{B4BD96DB-A186-0B4D-072D-2231D739C159}"/>
              </a:ext>
            </a:extLst>
          </p:cNvPr>
          <p:cNvSpPr txBox="1">
            <a:spLocks/>
          </p:cNvSpPr>
          <p:nvPr/>
        </p:nvSpPr>
        <p:spPr>
          <a:xfrm>
            <a:off x="392451" y="237460"/>
            <a:ext cx="10178322" cy="636628"/>
          </a:xfrm>
          <a:prstGeom prst="rect">
            <a:avLst/>
          </a:prstGeom>
        </p:spPr>
        <p:txBody>
          <a:bodyPr vert="horz">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accent3">
                    <a:lumMod val="75000"/>
                  </a:schemeClr>
                </a:solidFill>
              </a:rPr>
              <a:t>5.2. Control de Vibraciones en Entornos Distantes </a:t>
            </a:r>
            <a:endParaRPr lang="es-PE" dirty="0">
              <a:solidFill>
                <a:schemeClr val="accent3">
                  <a:lumMod val="75000"/>
                </a:schemeClr>
              </a:solidFill>
            </a:endParaRPr>
          </a:p>
        </p:txBody>
      </p:sp>
      <p:pic>
        <p:nvPicPr>
          <p:cNvPr id="4" name="Imagen 3">
            <a:extLst>
              <a:ext uri="{FF2B5EF4-FFF2-40B4-BE49-F238E27FC236}">
                <a16:creationId xmlns:a16="http://schemas.microsoft.com/office/drawing/2014/main" id="{FE324FFF-D7DF-2C0D-B716-0FAD4F99CF1F}"/>
              </a:ext>
            </a:extLst>
          </p:cNvPr>
          <p:cNvPicPr>
            <a:picLocks noChangeAspect="1"/>
          </p:cNvPicPr>
          <p:nvPr/>
        </p:nvPicPr>
        <p:blipFill rotWithShape="1">
          <a:blip r:embed="rId4"/>
          <a:srcRect l="43282" t="8268" r="29328" b="15452"/>
          <a:stretch/>
        </p:blipFill>
        <p:spPr>
          <a:xfrm>
            <a:off x="4430232" y="860689"/>
            <a:ext cx="3331536" cy="5798755"/>
          </a:xfrm>
          <a:prstGeom prst="rect">
            <a:avLst/>
          </a:prstGeom>
        </p:spPr>
      </p:pic>
    </p:spTree>
    <p:custDataLst>
      <p:tags r:id="rId1"/>
    </p:custDataLst>
    <p:extLst>
      <p:ext uri="{BB962C8B-B14F-4D97-AF65-F5344CB8AC3E}">
        <p14:creationId xmlns:p14="http://schemas.microsoft.com/office/powerpoint/2010/main" val="408056968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760184A7-802A-4063-9BDF-B416C2690C09}"/>
              </a:ext>
            </a:extLst>
          </p:cNvPr>
          <p:cNvSpPr txBox="1">
            <a:spLocks/>
          </p:cNvSpPr>
          <p:nvPr/>
        </p:nvSpPr>
        <p:spPr>
          <a:xfrm>
            <a:off x="10729187" y="296705"/>
            <a:ext cx="2069128" cy="563984"/>
          </a:xfrm>
          <a:prstGeom prst="rect">
            <a:avLst/>
          </a:prstGeom>
        </p:spPr>
        <p:txBody>
          <a:bodyPr/>
          <a:lstStyle>
            <a:lvl1pPr marL="0" indent="0" algn="l" defTabSz="680131" rtl="0" eaLnBrk="1" latinLnBrk="0" hangingPunct="1">
              <a:lnSpc>
                <a:spcPct val="130000"/>
              </a:lnSpc>
              <a:spcBef>
                <a:spcPts val="744"/>
              </a:spcBef>
              <a:buFont typeface="Arial" panose="020B0604020202020204" pitchFamily="34" charset="0"/>
              <a:buNone/>
              <a:defRPr sz="1190" kern="1200">
                <a:solidFill>
                  <a:schemeClr val="tx1">
                    <a:lumMod val="65000"/>
                    <a:lumOff val="35000"/>
                  </a:schemeClr>
                </a:solidFill>
                <a:latin typeface="Raleway" panose="020B0003030101060003" pitchFamily="34" charset="0"/>
                <a:ea typeface="+mn-ea"/>
                <a:cs typeface="+mn-cs"/>
              </a:defRPr>
            </a:lvl1pPr>
            <a:lvl2pPr marL="510098"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2pPr>
            <a:lvl3pPr marL="850163"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3pPr>
            <a:lvl4pPr marL="1190229"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4pPr>
            <a:lvl5pPr marL="1530294" indent="-170033" algn="l" defTabSz="680131" rtl="0" eaLnBrk="1" latinLnBrk="0" hangingPunct="1">
              <a:lnSpc>
                <a:spcPct val="130000"/>
              </a:lnSpc>
              <a:spcBef>
                <a:spcPts val="372"/>
              </a:spcBef>
              <a:buFont typeface="Arial" panose="020B0604020202020204" pitchFamily="34" charset="0"/>
              <a:buChar char="•"/>
              <a:defRPr sz="1190" kern="1200">
                <a:solidFill>
                  <a:schemeClr val="tx1">
                    <a:lumMod val="65000"/>
                    <a:lumOff val="35000"/>
                  </a:schemeClr>
                </a:solidFill>
                <a:latin typeface="+mn-lt"/>
                <a:ea typeface="+mn-ea"/>
                <a:cs typeface="+mn-cs"/>
              </a:defRPr>
            </a:lvl5pPr>
            <a:lvl6pPr marL="1870359"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6pPr>
            <a:lvl7pPr marL="2210425"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7pPr>
            <a:lvl8pPr marL="2550490"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8pPr>
            <a:lvl9pPr marL="2890556" indent="-170033" algn="l" defTabSz="680131" rtl="0" eaLnBrk="1" latinLnBrk="0" hangingPunct="1">
              <a:lnSpc>
                <a:spcPct val="90000"/>
              </a:lnSpc>
              <a:spcBef>
                <a:spcPts val="372"/>
              </a:spcBef>
              <a:buFont typeface="Arial" panose="020B0604020202020204" pitchFamily="34" charset="0"/>
              <a:buChar char="•"/>
              <a:defRPr sz="1339" kern="1200">
                <a:solidFill>
                  <a:schemeClr val="tx1"/>
                </a:solidFill>
                <a:latin typeface="+mn-lt"/>
                <a:ea typeface="+mn-ea"/>
                <a:cs typeface="+mn-cs"/>
              </a:defRPr>
            </a:lvl9pPr>
          </a:lstStyle>
          <a:p>
            <a:pPr algn="ctr"/>
            <a:endParaRPr lang="es-PE" sz="1829" dirty="0">
              <a:solidFill>
                <a:schemeClr val="bg1"/>
              </a:solidFill>
            </a:endParaRPr>
          </a:p>
        </p:txBody>
      </p:sp>
      <p:sp>
        <p:nvSpPr>
          <p:cNvPr id="2" name="Título 1">
            <a:extLst>
              <a:ext uri="{FF2B5EF4-FFF2-40B4-BE49-F238E27FC236}">
                <a16:creationId xmlns:a16="http://schemas.microsoft.com/office/drawing/2014/main" id="{9513A6AA-03EA-8A7D-E3E0-7E324A5AECE7}"/>
              </a:ext>
            </a:extLst>
          </p:cNvPr>
          <p:cNvSpPr txBox="1">
            <a:spLocks/>
          </p:cNvSpPr>
          <p:nvPr/>
        </p:nvSpPr>
        <p:spPr>
          <a:xfrm>
            <a:off x="392451" y="237460"/>
            <a:ext cx="10178322" cy="636628"/>
          </a:xfrm>
          <a:prstGeom prst="rect">
            <a:avLst/>
          </a:prstGeom>
        </p:spPr>
        <p:txBody>
          <a:bodyPr vert="horz">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dirty="0">
                <a:solidFill>
                  <a:schemeClr val="accent3">
                    <a:lumMod val="75000"/>
                  </a:schemeClr>
                </a:solidFill>
              </a:rPr>
              <a:t>Reflexión </a:t>
            </a:r>
          </a:p>
        </p:txBody>
      </p:sp>
      <p:pic>
        <p:nvPicPr>
          <p:cNvPr id="7" name="Imagen 6">
            <a:extLst>
              <a:ext uri="{FF2B5EF4-FFF2-40B4-BE49-F238E27FC236}">
                <a16:creationId xmlns:a16="http://schemas.microsoft.com/office/drawing/2014/main" id="{D8A1BFB7-116F-F696-7308-F8AAE72F0F2B}"/>
              </a:ext>
            </a:extLst>
          </p:cNvPr>
          <p:cNvPicPr>
            <a:picLocks noChangeAspect="1"/>
          </p:cNvPicPr>
          <p:nvPr/>
        </p:nvPicPr>
        <p:blipFill rotWithShape="1">
          <a:blip r:embed="rId4"/>
          <a:srcRect l="34884" t="26667" r="36370" b="31473"/>
          <a:stretch/>
        </p:blipFill>
        <p:spPr>
          <a:xfrm>
            <a:off x="3289004" y="1385040"/>
            <a:ext cx="4912243" cy="4470692"/>
          </a:xfrm>
          <a:prstGeom prst="rect">
            <a:avLst/>
          </a:prstGeom>
        </p:spPr>
      </p:pic>
    </p:spTree>
    <p:custDataLst>
      <p:tags r:id="rId1"/>
    </p:custDataLst>
    <p:extLst>
      <p:ext uri="{BB962C8B-B14F-4D97-AF65-F5344CB8AC3E}">
        <p14:creationId xmlns:p14="http://schemas.microsoft.com/office/powerpoint/2010/main" val="47444793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ISPRING_CUSTOM_TIMING_USED" val="1"/>
  <p:tag name="GENSWF_SLIDE_TITLE" val="Motivación"/>
  <p:tag name="ISPRING_SLIDE_INDENT_LEVEL" val="0"/>
  <p:tag name="GENSWF_ADVANCE_TIME" val="90.697"/>
  <p:tag name="ISPRING_SLIDE_ID_2" val="{9A3DFC14-D504-40C4-AEFB-EF22AB4670F2}"/>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5322</TotalTime>
  <Words>5080</Words>
  <Application>Microsoft Office PowerPoint</Application>
  <PresentationFormat>Panorámica</PresentationFormat>
  <Paragraphs>407</Paragraphs>
  <Slides>94</Slides>
  <Notes>18</Notes>
  <HiddenSlides>0</HiddenSlides>
  <MMClips>2</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1</vt:i4>
      </vt:variant>
      <vt:variant>
        <vt:lpstr>Títulos de diapositiva</vt:lpstr>
      </vt:variant>
      <vt:variant>
        <vt:i4>94</vt:i4>
      </vt:variant>
    </vt:vector>
  </HeadingPairs>
  <TitlesOfParts>
    <vt:vector size="107" baseType="lpstr">
      <vt:lpstr>-apple-system</vt:lpstr>
      <vt:lpstr>Arial</vt:lpstr>
      <vt:lpstr>Calibri</vt:lpstr>
      <vt:lpstr>Calibri (MS) Bold</vt:lpstr>
      <vt:lpstr>Calibri Light</vt:lpstr>
      <vt:lpstr>EYInterstate Light</vt:lpstr>
      <vt:lpstr>Prompt</vt:lpstr>
      <vt:lpstr>Symbol</vt:lpstr>
      <vt:lpstr>Times New Roman</vt:lpstr>
      <vt:lpstr>var(--artdeco-reset-typography-font-family-sans)</vt:lpstr>
      <vt:lpstr>Wingdings</vt:lpstr>
      <vt:lpstr>Tema de Office</vt:lpstr>
      <vt:lpstr>Diapositiva de think-cell</vt:lpstr>
      <vt:lpstr>Presentación de PowerPoint</vt:lpstr>
      <vt:lpstr>Presentación de PowerPoint</vt:lpstr>
      <vt:lpstr>Módulo 5</vt:lpstr>
      <vt:lpstr>Índice</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5.1.Análisis de Vibraciones en Entornos Cercanos </vt:lpstr>
      <vt:lpstr>5.1.Análisis de Vibraciones en Entornos Cercanos </vt:lpstr>
      <vt:lpstr>Presentación de PowerPoint</vt:lpstr>
      <vt:lpstr>Evolución Hoek &amp; Brown a Vergara/Muñoz.</vt:lpstr>
      <vt:lpstr>Presentación de PowerPoint</vt:lpstr>
      <vt:lpstr>Determinación de Vp:</vt:lpstr>
      <vt:lpstr>Esquemas de las pruebas:</vt:lpstr>
      <vt:lpstr>Esquemas de las pruebas:</vt:lpstr>
      <vt:lpstr>Esquemas de las pruebas: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Cambio de criterio de daño por vibraciones.</vt:lpstr>
      <vt:lpstr>Comentarios:</vt:lpstr>
      <vt:lpstr>5.1.Análisis de Vibraciones en Entornos Cercanos </vt:lpstr>
      <vt:lpstr>5.1.Análisis de Vibraciones en Entornos Cercanos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Hernan Alfonso Navea Zarate</cp:lastModifiedBy>
  <cp:revision>109</cp:revision>
  <dcterms:created xsi:type="dcterms:W3CDTF">2022-04-19T18:02:09Z</dcterms:created>
  <dcterms:modified xsi:type="dcterms:W3CDTF">2024-06-23T03:42:59Z</dcterms:modified>
</cp:coreProperties>
</file>